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58" r:id="rId3"/>
    <p:sldId id="259" r:id="rId4"/>
    <p:sldId id="260" r:id="rId5"/>
    <p:sldId id="261" r:id="rId6"/>
    <p:sldId id="262" r:id="rId7"/>
    <p:sldId id="263" r:id="rId8"/>
    <p:sldId id="264" r:id="rId9"/>
    <p:sldId id="265" r:id="rId10"/>
    <p:sldId id="266" r:id="rId11"/>
    <p:sldId id="375" r:id="rId12"/>
    <p:sldId id="376" r:id="rId13"/>
    <p:sldId id="377" r:id="rId14"/>
    <p:sldId id="378" r:id="rId15"/>
    <p:sldId id="379" r:id="rId16"/>
    <p:sldId id="380" r:id="rId17"/>
    <p:sldId id="381" r:id="rId18"/>
    <p:sldId id="382" r:id="rId19"/>
    <p:sldId id="383" r:id="rId20"/>
    <p:sldId id="384" r:id="rId21"/>
    <p:sldId id="385" r:id="rId22"/>
    <p:sldId id="386" r:id="rId23"/>
    <p:sldId id="387" r:id="rId24"/>
    <p:sldId id="388" r:id="rId25"/>
    <p:sldId id="389" r:id="rId26"/>
    <p:sldId id="390" r:id="rId27"/>
    <p:sldId id="391" r:id="rId28"/>
    <p:sldId id="392" r:id="rId29"/>
    <p:sldId id="393" r:id="rId30"/>
    <p:sldId id="394" r:id="rId31"/>
    <p:sldId id="395" r:id="rId32"/>
    <p:sldId id="396" r:id="rId33"/>
    <p:sldId id="397" r:id="rId34"/>
    <p:sldId id="398" r:id="rId35"/>
    <p:sldId id="399" r:id="rId36"/>
    <p:sldId id="400" r:id="rId37"/>
    <p:sldId id="401" r:id="rId38"/>
    <p:sldId id="402" r:id="rId39"/>
    <p:sldId id="403" r:id="rId40"/>
    <p:sldId id="404" r:id="rId41"/>
    <p:sldId id="405" r:id="rId42"/>
    <p:sldId id="406" r:id="rId43"/>
    <p:sldId id="407" r:id="rId44"/>
    <p:sldId id="408" r:id="rId45"/>
    <p:sldId id="409" r:id="rId46"/>
    <p:sldId id="423" r:id="rId47"/>
    <p:sldId id="410" r:id="rId48"/>
    <p:sldId id="411" r:id="rId49"/>
    <p:sldId id="412" r:id="rId50"/>
    <p:sldId id="413" r:id="rId51"/>
    <p:sldId id="414" r:id="rId52"/>
    <p:sldId id="415" r:id="rId53"/>
    <p:sldId id="416" r:id="rId54"/>
    <p:sldId id="417" r:id="rId55"/>
    <p:sldId id="418" r:id="rId56"/>
    <p:sldId id="419" r:id="rId57"/>
    <p:sldId id="420" r:id="rId58"/>
    <p:sldId id="421" r:id="rId59"/>
    <p:sldId id="42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9" autoAdjust="0"/>
    <p:restoredTop sz="94660"/>
  </p:normalViewPr>
  <p:slideViewPr>
    <p:cSldViewPr snapToGrid="0">
      <p:cViewPr>
        <p:scale>
          <a:sx n="81" d="100"/>
          <a:sy n="81" d="100"/>
        </p:scale>
        <p:origin x="-660" y="-27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6FA3A2-4BF7-47BA-B3AB-F7B3FB270B28}" type="datetimeFigureOut">
              <a:rPr lang="tr-TR" smtClean="0"/>
              <a:pPr/>
              <a:t>4.12.2019</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0B69F8-D2ED-40E0-97A0-FE84C73F21CA}" type="slidenum">
              <a:rPr lang="tr-TR" smtClean="0"/>
              <a:pPr/>
              <a:t>‹#›</a:t>
            </a:fld>
            <a:endParaRPr lang="tr-TR"/>
          </a:p>
        </p:txBody>
      </p:sp>
    </p:spTree>
    <p:extLst>
      <p:ext uri="{BB962C8B-B14F-4D97-AF65-F5344CB8AC3E}">
        <p14:creationId xmlns:p14="http://schemas.microsoft.com/office/powerpoint/2010/main" val="1305183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5C2DC5-C31C-46DC-BEC9-38327E4EEA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9EECD602-B6D2-4AB5-9632-4E9AF653D3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831848E7-D931-4C19-A80D-8156D4918DEF}"/>
              </a:ext>
            </a:extLst>
          </p:cNvPr>
          <p:cNvSpPr>
            <a:spLocks noGrp="1"/>
          </p:cNvSpPr>
          <p:nvPr>
            <p:ph type="dt" sz="half" idx="10"/>
          </p:nvPr>
        </p:nvSpPr>
        <p:spPr/>
        <p:txBody>
          <a:bodyPr/>
          <a:lstStyle/>
          <a:p>
            <a:fld id="{8A090CA4-EF4F-43F0-B239-7062D76BAA06}" type="datetimeFigureOut">
              <a:rPr lang="en-US" smtClean="0"/>
              <a:pPr/>
              <a:t>12/4/2019</a:t>
            </a:fld>
            <a:endParaRPr lang="en-US"/>
          </a:p>
        </p:txBody>
      </p:sp>
      <p:sp>
        <p:nvSpPr>
          <p:cNvPr id="5" name="Footer Placeholder 4">
            <a:extLst>
              <a:ext uri="{FF2B5EF4-FFF2-40B4-BE49-F238E27FC236}">
                <a16:creationId xmlns="" xmlns:a16="http://schemas.microsoft.com/office/drawing/2014/main" id="{E2B9C53F-4ECD-4299-AC1F-B1D88ACC19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044BABB-2F84-4D55-B9AA-891CDC56A435}"/>
              </a:ext>
            </a:extLst>
          </p:cNvPr>
          <p:cNvSpPr>
            <a:spLocks noGrp="1"/>
          </p:cNvSpPr>
          <p:nvPr>
            <p:ph type="sldNum" sz="quarter" idx="12"/>
          </p:nvPr>
        </p:nvSpPr>
        <p:spPr/>
        <p:txBody>
          <a:bodyPr/>
          <a:lstStyle/>
          <a:p>
            <a:fld id="{FC399B38-59C3-4019-A29A-0FC52D45B27B}" type="slidenum">
              <a:rPr lang="en-US" smtClean="0"/>
              <a:pPr/>
              <a:t>‹#›</a:t>
            </a:fld>
            <a:endParaRPr lang="en-US"/>
          </a:p>
        </p:txBody>
      </p:sp>
    </p:spTree>
    <p:extLst>
      <p:ext uri="{BB962C8B-B14F-4D97-AF65-F5344CB8AC3E}">
        <p14:creationId xmlns:p14="http://schemas.microsoft.com/office/powerpoint/2010/main" val="1729776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6FD9D0-8FC4-4557-B606-0FBC40FEB6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B0AFC97A-DC21-42E2-9645-EA2C18D429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5581255-D416-48CC-92FA-0583BA6AE6EA}"/>
              </a:ext>
            </a:extLst>
          </p:cNvPr>
          <p:cNvSpPr>
            <a:spLocks noGrp="1"/>
          </p:cNvSpPr>
          <p:nvPr>
            <p:ph type="dt" sz="half" idx="10"/>
          </p:nvPr>
        </p:nvSpPr>
        <p:spPr/>
        <p:txBody>
          <a:bodyPr/>
          <a:lstStyle/>
          <a:p>
            <a:fld id="{8A090CA4-EF4F-43F0-B239-7062D76BAA06}" type="datetimeFigureOut">
              <a:rPr lang="en-US" smtClean="0"/>
              <a:pPr/>
              <a:t>12/4/2019</a:t>
            </a:fld>
            <a:endParaRPr lang="en-US"/>
          </a:p>
        </p:txBody>
      </p:sp>
      <p:sp>
        <p:nvSpPr>
          <p:cNvPr id="5" name="Footer Placeholder 4">
            <a:extLst>
              <a:ext uri="{FF2B5EF4-FFF2-40B4-BE49-F238E27FC236}">
                <a16:creationId xmlns="" xmlns:a16="http://schemas.microsoft.com/office/drawing/2014/main" id="{5AC38594-078D-4484-8CD1-A9056706B9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D4C2702-E673-4823-82AA-DB4A6817FCFE}"/>
              </a:ext>
            </a:extLst>
          </p:cNvPr>
          <p:cNvSpPr>
            <a:spLocks noGrp="1"/>
          </p:cNvSpPr>
          <p:nvPr>
            <p:ph type="sldNum" sz="quarter" idx="12"/>
          </p:nvPr>
        </p:nvSpPr>
        <p:spPr/>
        <p:txBody>
          <a:bodyPr/>
          <a:lstStyle/>
          <a:p>
            <a:fld id="{FC399B38-59C3-4019-A29A-0FC52D45B27B}" type="slidenum">
              <a:rPr lang="en-US" smtClean="0"/>
              <a:pPr/>
              <a:t>‹#›</a:t>
            </a:fld>
            <a:endParaRPr lang="en-US"/>
          </a:p>
        </p:txBody>
      </p:sp>
    </p:spTree>
    <p:extLst>
      <p:ext uri="{BB962C8B-B14F-4D97-AF65-F5344CB8AC3E}">
        <p14:creationId xmlns:p14="http://schemas.microsoft.com/office/powerpoint/2010/main" val="2505541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47F619D1-7400-4F2C-BE28-792CD99E45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9738E124-4FAA-4F2C-B709-67DD45CD72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E62051F-3769-4094-BD61-05723B669268}"/>
              </a:ext>
            </a:extLst>
          </p:cNvPr>
          <p:cNvSpPr>
            <a:spLocks noGrp="1"/>
          </p:cNvSpPr>
          <p:nvPr>
            <p:ph type="dt" sz="half" idx="10"/>
          </p:nvPr>
        </p:nvSpPr>
        <p:spPr/>
        <p:txBody>
          <a:bodyPr/>
          <a:lstStyle/>
          <a:p>
            <a:fld id="{8A090CA4-EF4F-43F0-B239-7062D76BAA06}" type="datetimeFigureOut">
              <a:rPr lang="en-US" smtClean="0"/>
              <a:pPr/>
              <a:t>12/4/2019</a:t>
            </a:fld>
            <a:endParaRPr lang="en-US"/>
          </a:p>
        </p:txBody>
      </p:sp>
      <p:sp>
        <p:nvSpPr>
          <p:cNvPr id="5" name="Footer Placeholder 4">
            <a:extLst>
              <a:ext uri="{FF2B5EF4-FFF2-40B4-BE49-F238E27FC236}">
                <a16:creationId xmlns="" xmlns:a16="http://schemas.microsoft.com/office/drawing/2014/main" id="{4178014B-B05A-4E7E-AB19-2CFF8C9664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C92761A-B6DB-4D3C-B9A7-C6311B64737D}"/>
              </a:ext>
            </a:extLst>
          </p:cNvPr>
          <p:cNvSpPr>
            <a:spLocks noGrp="1"/>
          </p:cNvSpPr>
          <p:nvPr>
            <p:ph type="sldNum" sz="quarter" idx="12"/>
          </p:nvPr>
        </p:nvSpPr>
        <p:spPr/>
        <p:txBody>
          <a:bodyPr/>
          <a:lstStyle/>
          <a:p>
            <a:fld id="{FC399B38-59C3-4019-A29A-0FC52D45B27B}" type="slidenum">
              <a:rPr lang="en-US" smtClean="0"/>
              <a:pPr/>
              <a:t>‹#›</a:t>
            </a:fld>
            <a:endParaRPr lang="en-US"/>
          </a:p>
        </p:txBody>
      </p:sp>
    </p:spTree>
    <p:extLst>
      <p:ext uri="{BB962C8B-B14F-4D97-AF65-F5344CB8AC3E}">
        <p14:creationId xmlns:p14="http://schemas.microsoft.com/office/powerpoint/2010/main" val="4055193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41636F-A34C-4C9F-BE96-BA7C928ACC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C3D8F67-EB35-4FD3-BDB4-231E88C1EC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C321192-86BE-499D-AA9A-594BF9790D02}"/>
              </a:ext>
            </a:extLst>
          </p:cNvPr>
          <p:cNvSpPr>
            <a:spLocks noGrp="1"/>
          </p:cNvSpPr>
          <p:nvPr>
            <p:ph type="dt" sz="half" idx="10"/>
          </p:nvPr>
        </p:nvSpPr>
        <p:spPr/>
        <p:txBody>
          <a:bodyPr/>
          <a:lstStyle/>
          <a:p>
            <a:fld id="{8A090CA4-EF4F-43F0-B239-7062D76BAA06}" type="datetimeFigureOut">
              <a:rPr lang="en-US" smtClean="0"/>
              <a:pPr/>
              <a:t>12/4/2019</a:t>
            </a:fld>
            <a:endParaRPr lang="en-US"/>
          </a:p>
        </p:txBody>
      </p:sp>
      <p:sp>
        <p:nvSpPr>
          <p:cNvPr id="5" name="Footer Placeholder 4">
            <a:extLst>
              <a:ext uri="{FF2B5EF4-FFF2-40B4-BE49-F238E27FC236}">
                <a16:creationId xmlns="" xmlns:a16="http://schemas.microsoft.com/office/drawing/2014/main" id="{77A46305-AF46-4276-AC8D-506A98AA9C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D929981-A783-40D3-92E1-4B0844F8503E}"/>
              </a:ext>
            </a:extLst>
          </p:cNvPr>
          <p:cNvSpPr>
            <a:spLocks noGrp="1"/>
          </p:cNvSpPr>
          <p:nvPr>
            <p:ph type="sldNum" sz="quarter" idx="12"/>
          </p:nvPr>
        </p:nvSpPr>
        <p:spPr/>
        <p:txBody>
          <a:bodyPr/>
          <a:lstStyle/>
          <a:p>
            <a:fld id="{FC399B38-59C3-4019-A29A-0FC52D45B27B}" type="slidenum">
              <a:rPr lang="en-US" smtClean="0"/>
              <a:pPr/>
              <a:t>‹#›</a:t>
            </a:fld>
            <a:endParaRPr lang="en-US"/>
          </a:p>
        </p:txBody>
      </p:sp>
    </p:spTree>
    <p:extLst>
      <p:ext uri="{BB962C8B-B14F-4D97-AF65-F5344CB8AC3E}">
        <p14:creationId xmlns:p14="http://schemas.microsoft.com/office/powerpoint/2010/main" val="428832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2F67DD-78DB-4812-8630-750E216774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B64D5709-58FE-49A1-A8DB-99CC8D3411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62615293-28D7-4C90-87CF-47F4AB563648}"/>
              </a:ext>
            </a:extLst>
          </p:cNvPr>
          <p:cNvSpPr>
            <a:spLocks noGrp="1"/>
          </p:cNvSpPr>
          <p:nvPr>
            <p:ph type="dt" sz="half" idx="10"/>
          </p:nvPr>
        </p:nvSpPr>
        <p:spPr/>
        <p:txBody>
          <a:bodyPr/>
          <a:lstStyle/>
          <a:p>
            <a:fld id="{8A090CA4-EF4F-43F0-B239-7062D76BAA06}" type="datetimeFigureOut">
              <a:rPr lang="en-US" smtClean="0"/>
              <a:pPr/>
              <a:t>12/4/2019</a:t>
            </a:fld>
            <a:endParaRPr lang="en-US"/>
          </a:p>
        </p:txBody>
      </p:sp>
      <p:sp>
        <p:nvSpPr>
          <p:cNvPr id="5" name="Footer Placeholder 4">
            <a:extLst>
              <a:ext uri="{FF2B5EF4-FFF2-40B4-BE49-F238E27FC236}">
                <a16:creationId xmlns="" xmlns:a16="http://schemas.microsoft.com/office/drawing/2014/main" id="{A4C5599A-C65D-4C91-A0D3-0FE8017DE0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94690A0-999E-4E28-8CCC-5A19D529FA89}"/>
              </a:ext>
            </a:extLst>
          </p:cNvPr>
          <p:cNvSpPr>
            <a:spLocks noGrp="1"/>
          </p:cNvSpPr>
          <p:nvPr>
            <p:ph type="sldNum" sz="quarter" idx="12"/>
          </p:nvPr>
        </p:nvSpPr>
        <p:spPr/>
        <p:txBody>
          <a:bodyPr/>
          <a:lstStyle/>
          <a:p>
            <a:fld id="{FC399B38-59C3-4019-A29A-0FC52D45B27B}" type="slidenum">
              <a:rPr lang="en-US" smtClean="0"/>
              <a:pPr/>
              <a:t>‹#›</a:t>
            </a:fld>
            <a:endParaRPr lang="en-US"/>
          </a:p>
        </p:txBody>
      </p:sp>
    </p:spTree>
    <p:extLst>
      <p:ext uri="{BB962C8B-B14F-4D97-AF65-F5344CB8AC3E}">
        <p14:creationId xmlns:p14="http://schemas.microsoft.com/office/powerpoint/2010/main" val="1928892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E85B38-0A9C-4AC9-8341-36D1E6B5CB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2FF72AB-5EE9-4919-A478-1C3D066BAE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F8684D9-D74F-4B71-BEBA-C6FEFB3646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D300C52C-B86B-4F29-9E77-9DDADB506090}"/>
              </a:ext>
            </a:extLst>
          </p:cNvPr>
          <p:cNvSpPr>
            <a:spLocks noGrp="1"/>
          </p:cNvSpPr>
          <p:nvPr>
            <p:ph type="dt" sz="half" idx="10"/>
          </p:nvPr>
        </p:nvSpPr>
        <p:spPr/>
        <p:txBody>
          <a:bodyPr/>
          <a:lstStyle/>
          <a:p>
            <a:fld id="{8A090CA4-EF4F-43F0-B239-7062D76BAA06}" type="datetimeFigureOut">
              <a:rPr lang="en-US" smtClean="0"/>
              <a:pPr/>
              <a:t>12/4/2019</a:t>
            </a:fld>
            <a:endParaRPr lang="en-US"/>
          </a:p>
        </p:txBody>
      </p:sp>
      <p:sp>
        <p:nvSpPr>
          <p:cNvPr id="6" name="Footer Placeholder 5">
            <a:extLst>
              <a:ext uri="{FF2B5EF4-FFF2-40B4-BE49-F238E27FC236}">
                <a16:creationId xmlns="" xmlns:a16="http://schemas.microsoft.com/office/drawing/2014/main" id="{E55AD5F9-ECD8-4A22-A8ED-0732952E89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A31FB1D-935E-4FAE-9553-3F4DF5FFFDFD}"/>
              </a:ext>
            </a:extLst>
          </p:cNvPr>
          <p:cNvSpPr>
            <a:spLocks noGrp="1"/>
          </p:cNvSpPr>
          <p:nvPr>
            <p:ph type="sldNum" sz="quarter" idx="12"/>
          </p:nvPr>
        </p:nvSpPr>
        <p:spPr/>
        <p:txBody>
          <a:bodyPr/>
          <a:lstStyle/>
          <a:p>
            <a:fld id="{FC399B38-59C3-4019-A29A-0FC52D45B27B}" type="slidenum">
              <a:rPr lang="en-US" smtClean="0"/>
              <a:pPr/>
              <a:t>‹#›</a:t>
            </a:fld>
            <a:endParaRPr lang="en-US"/>
          </a:p>
        </p:txBody>
      </p:sp>
    </p:spTree>
    <p:extLst>
      <p:ext uri="{BB962C8B-B14F-4D97-AF65-F5344CB8AC3E}">
        <p14:creationId xmlns:p14="http://schemas.microsoft.com/office/powerpoint/2010/main" val="2118744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7D5397-157E-4F6F-8078-9C055D7821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D17DDF24-5D53-45B1-8F48-2F80284C57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74BE2384-05BD-4F40-8053-D76DB99E6A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7C9C6B9-FA6A-48E0-A013-A740E0548D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CB6C78D4-2DF0-4162-A75C-B57A1FEC3D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1760F78-041E-4F05-86FB-886B48293A68}"/>
              </a:ext>
            </a:extLst>
          </p:cNvPr>
          <p:cNvSpPr>
            <a:spLocks noGrp="1"/>
          </p:cNvSpPr>
          <p:nvPr>
            <p:ph type="dt" sz="half" idx="10"/>
          </p:nvPr>
        </p:nvSpPr>
        <p:spPr/>
        <p:txBody>
          <a:bodyPr/>
          <a:lstStyle/>
          <a:p>
            <a:fld id="{8A090CA4-EF4F-43F0-B239-7062D76BAA06}" type="datetimeFigureOut">
              <a:rPr lang="en-US" smtClean="0"/>
              <a:pPr/>
              <a:t>12/4/2019</a:t>
            </a:fld>
            <a:endParaRPr lang="en-US"/>
          </a:p>
        </p:txBody>
      </p:sp>
      <p:sp>
        <p:nvSpPr>
          <p:cNvPr id="8" name="Footer Placeholder 7">
            <a:extLst>
              <a:ext uri="{FF2B5EF4-FFF2-40B4-BE49-F238E27FC236}">
                <a16:creationId xmlns="" xmlns:a16="http://schemas.microsoft.com/office/drawing/2014/main" id="{3E4FFECC-730D-44F5-BEFF-3486AA543D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FC44593E-C66D-4BB0-ADBE-8FF7D20C4B2A}"/>
              </a:ext>
            </a:extLst>
          </p:cNvPr>
          <p:cNvSpPr>
            <a:spLocks noGrp="1"/>
          </p:cNvSpPr>
          <p:nvPr>
            <p:ph type="sldNum" sz="quarter" idx="12"/>
          </p:nvPr>
        </p:nvSpPr>
        <p:spPr/>
        <p:txBody>
          <a:bodyPr/>
          <a:lstStyle/>
          <a:p>
            <a:fld id="{FC399B38-59C3-4019-A29A-0FC52D45B27B}" type="slidenum">
              <a:rPr lang="en-US" smtClean="0"/>
              <a:pPr/>
              <a:t>‹#›</a:t>
            </a:fld>
            <a:endParaRPr lang="en-US"/>
          </a:p>
        </p:txBody>
      </p:sp>
    </p:spTree>
    <p:extLst>
      <p:ext uri="{BB962C8B-B14F-4D97-AF65-F5344CB8AC3E}">
        <p14:creationId xmlns:p14="http://schemas.microsoft.com/office/powerpoint/2010/main" val="3163027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7FC9C6-F49C-42BA-8B53-643EB12942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C9F7A929-524F-441C-B155-44CDBBE6CCD9}"/>
              </a:ext>
            </a:extLst>
          </p:cNvPr>
          <p:cNvSpPr>
            <a:spLocks noGrp="1"/>
          </p:cNvSpPr>
          <p:nvPr>
            <p:ph type="dt" sz="half" idx="10"/>
          </p:nvPr>
        </p:nvSpPr>
        <p:spPr/>
        <p:txBody>
          <a:bodyPr/>
          <a:lstStyle/>
          <a:p>
            <a:fld id="{8A090CA4-EF4F-43F0-B239-7062D76BAA06}" type="datetimeFigureOut">
              <a:rPr lang="en-US" smtClean="0"/>
              <a:pPr/>
              <a:t>12/4/2019</a:t>
            </a:fld>
            <a:endParaRPr lang="en-US"/>
          </a:p>
        </p:txBody>
      </p:sp>
      <p:sp>
        <p:nvSpPr>
          <p:cNvPr id="4" name="Footer Placeholder 3">
            <a:extLst>
              <a:ext uri="{FF2B5EF4-FFF2-40B4-BE49-F238E27FC236}">
                <a16:creationId xmlns="" xmlns:a16="http://schemas.microsoft.com/office/drawing/2014/main" id="{6531ED11-0285-41DD-AD95-BAF2C226EE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ECD4AB0D-3DCD-41EB-B227-4F094209A1F1}"/>
              </a:ext>
            </a:extLst>
          </p:cNvPr>
          <p:cNvSpPr>
            <a:spLocks noGrp="1"/>
          </p:cNvSpPr>
          <p:nvPr>
            <p:ph type="sldNum" sz="quarter" idx="12"/>
          </p:nvPr>
        </p:nvSpPr>
        <p:spPr/>
        <p:txBody>
          <a:bodyPr/>
          <a:lstStyle/>
          <a:p>
            <a:fld id="{FC399B38-59C3-4019-A29A-0FC52D45B27B}" type="slidenum">
              <a:rPr lang="en-US" smtClean="0"/>
              <a:pPr/>
              <a:t>‹#›</a:t>
            </a:fld>
            <a:endParaRPr lang="en-US"/>
          </a:p>
        </p:txBody>
      </p:sp>
    </p:spTree>
    <p:extLst>
      <p:ext uri="{BB962C8B-B14F-4D97-AF65-F5344CB8AC3E}">
        <p14:creationId xmlns:p14="http://schemas.microsoft.com/office/powerpoint/2010/main" val="168348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69D7D67-0B1D-4168-85DB-75ED8BD71AD3}"/>
              </a:ext>
            </a:extLst>
          </p:cNvPr>
          <p:cNvSpPr>
            <a:spLocks noGrp="1"/>
          </p:cNvSpPr>
          <p:nvPr>
            <p:ph type="dt" sz="half" idx="10"/>
          </p:nvPr>
        </p:nvSpPr>
        <p:spPr/>
        <p:txBody>
          <a:bodyPr/>
          <a:lstStyle/>
          <a:p>
            <a:fld id="{8A090CA4-EF4F-43F0-B239-7062D76BAA06}" type="datetimeFigureOut">
              <a:rPr lang="en-US" smtClean="0"/>
              <a:pPr/>
              <a:t>12/4/2019</a:t>
            </a:fld>
            <a:endParaRPr lang="en-US"/>
          </a:p>
        </p:txBody>
      </p:sp>
      <p:sp>
        <p:nvSpPr>
          <p:cNvPr id="3" name="Footer Placeholder 2">
            <a:extLst>
              <a:ext uri="{FF2B5EF4-FFF2-40B4-BE49-F238E27FC236}">
                <a16:creationId xmlns="" xmlns:a16="http://schemas.microsoft.com/office/drawing/2014/main" id="{3CB9A643-D93F-4533-8601-AD7F9D4912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2EDEA16C-000C-479C-A69D-4DFDB40735C5}"/>
              </a:ext>
            </a:extLst>
          </p:cNvPr>
          <p:cNvSpPr>
            <a:spLocks noGrp="1"/>
          </p:cNvSpPr>
          <p:nvPr>
            <p:ph type="sldNum" sz="quarter" idx="12"/>
          </p:nvPr>
        </p:nvSpPr>
        <p:spPr/>
        <p:txBody>
          <a:bodyPr/>
          <a:lstStyle/>
          <a:p>
            <a:fld id="{FC399B38-59C3-4019-A29A-0FC52D45B27B}" type="slidenum">
              <a:rPr lang="en-US" smtClean="0"/>
              <a:pPr/>
              <a:t>‹#›</a:t>
            </a:fld>
            <a:endParaRPr lang="en-US"/>
          </a:p>
        </p:txBody>
      </p:sp>
    </p:spTree>
    <p:extLst>
      <p:ext uri="{BB962C8B-B14F-4D97-AF65-F5344CB8AC3E}">
        <p14:creationId xmlns:p14="http://schemas.microsoft.com/office/powerpoint/2010/main" val="385295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7B7560-F226-46DB-9CA9-E90E24DEAE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C528CE85-0B26-4CB6-B2C7-CC2709DC86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40D71C4F-6F31-4570-8A40-98DE8687B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AF0B076-30C2-40BA-A892-7771536717BB}"/>
              </a:ext>
            </a:extLst>
          </p:cNvPr>
          <p:cNvSpPr>
            <a:spLocks noGrp="1"/>
          </p:cNvSpPr>
          <p:nvPr>
            <p:ph type="dt" sz="half" idx="10"/>
          </p:nvPr>
        </p:nvSpPr>
        <p:spPr/>
        <p:txBody>
          <a:bodyPr/>
          <a:lstStyle/>
          <a:p>
            <a:fld id="{8A090CA4-EF4F-43F0-B239-7062D76BAA06}" type="datetimeFigureOut">
              <a:rPr lang="en-US" smtClean="0"/>
              <a:pPr/>
              <a:t>12/4/2019</a:t>
            </a:fld>
            <a:endParaRPr lang="en-US"/>
          </a:p>
        </p:txBody>
      </p:sp>
      <p:sp>
        <p:nvSpPr>
          <p:cNvPr id="6" name="Footer Placeholder 5">
            <a:extLst>
              <a:ext uri="{FF2B5EF4-FFF2-40B4-BE49-F238E27FC236}">
                <a16:creationId xmlns="" xmlns:a16="http://schemas.microsoft.com/office/drawing/2014/main" id="{C61FADE6-EB9B-4275-8D5D-4EBD928A1A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CB0410D-F65A-449C-8472-8E0CCDB3C3D6}"/>
              </a:ext>
            </a:extLst>
          </p:cNvPr>
          <p:cNvSpPr>
            <a:spLocks noGrp="1"/>
          </p:cNvSpPr>
          <p:nvPr>
            <p:ph type="sldNum" sz="quarter" idx="12"/>
          </p:nvPr>
        </p:nvSpPr>
        <p:spPr/>
        <p:txBody>
          <a:bodyPr/>
          <a:lstStyle/>
          <a:p>
            <a:fld id="{FC399B38-59C3-4019-A29A-0FC52D45B27B}" type="slidenum">
              <a:rPr lang="en-US" smtClean="0"/>
              <a:pPr/>
              <a:t>‹#›</a:t>
            </a:fld>
            <a:endParaRPr lang="en-US"/>
          </a:p>
        </p:txBody>
      </p:sp>
    </p:spTree>
    <p:extLst>
      <p:ext uri="{BB962C8B-B14F-4D97-AF65-F5344CB8AC3E}">
        <p14:creationId xmlns:p14="http://schemas.microsoft.com/office/powerpoint/2010/main" val="4055206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A926B0-6153-4145-9C07-B056246C32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DCB2769-6216-4C04-97B2-3F90580617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4C5779D7-C408-4C60-A9E8-E4D0536EC9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4E384C5-E588-44BF-AD48-A8825B53A2DC}"/>
              </a:ext>
            </a:extLst>
          </p:cNvPr>
          <p:cNvSpPr>
            <a:spLocks noGrp="1"/>
          </p:cNvSpPr>
          <p:nvPr>
            <p:ph type="dt" sz="half" idx="10"/>
          </p:nvPr>
        </p:nvSpPr>
        <p:spPr/>
        <p:txBody>
          <a:bodyPr/>
          <a:lstStyle/>
          <a:p>
            <a:fld id="{8A090CA4-EF4F-43F0-B239-7062D76BAA06}" type="datetimeFigureOut">
              <a:rPr lang="en-US" smtClean="0"/>
              <a:pPr/>
              <a:t>12/4/2019</a:t>
            </a:fld>
            <a:endParaRPr lang="en-US"/>
          </a:p>
        </p:txBody>
      </p:sp>
      <p:sp>
        <p:nvSpPr>
          <p:cNvPr id="6" name="Footer Placeholder 5">
            <a:extLst>
              <a:ext uri="{FF2B5EF4-FFF2-40B4-BE49-F238E27FC236}">
                <a16:creationId xmlns="" xmlns:a16="http://schemas.microsoft.com/office/drawing/2014/main" id="{D5AA96A2-28E1-47CE-80F4-F2D78C103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BCE3816-F454-4B9A-A547-A256A9973510}"/>
              </a:ext>
            </a:extLst>
          </p:cNvPr>
          <p:cNvSpPr>
            <a:spLocks noGrp="1"/>
          </p:cNvSpPr>
          <p:nvPr>
            <p:ph type="sldNum" sz="quarter" idx="12"/>
          </p:nvPr>
        </p:nvSpPr>
        <p:spPr/>
        <p:txBody>
          <a:bodyPr/>
          <a:lstStyle/>
          <a:p>
            <a:fld id="{FC399B38-59C3-4019-A29A-0FC52D45B27B}" type="slidenum">
              <a:rPr lang="en-US" smtClean="0"/>
              <a:pPr/>
              <a:t>‹#›</a:t>
            </a:fld>
            <a:endParaRPr lang="en-US"/>
          </a:p>
        </p:txBody>
      </p:sp>
    </p:spTree>
    <p:extLst>
      <p:ext uri="{BB962C8B-B14F-4D97-AF65-F5344CB8AC3E}">
        <p14:creationId xmlns:p14="http://schemas.microsoft.com/office/powerpoint/2010/main" val="264506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148C4D0-3B43-4DA8-9C14-035E8B7289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CB29288D-B6CA-4B63-A870-C8628037B9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371CF9E-990D-42DB-9939-46CF690A15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090CA4-EF4F-43F0-B239-7062D76BAA06}" type="datetimeFigureOut">
              <a:rPr lang="en-US" smtClean="0"/>
              <a:pPr/>
              <a:t>12/4/2019</a:t>
            </a:fld>
            <a:endParaRPr lang="en-US"/>
          </a:p>
        </p:txBody>
      </p:sp>
      <p:sp>
        <p:nvSpPr>
          <p:cNvPr id="5" name="Footer Placeholder 4">
            <a:extLst>
              <a:ext uri="{FF2B5EF4-FFF2-40B4-BE49-F238E27FC236}">
                <a16:creationId xmlns="" xmlns:a16="http://schemas.microsoft.com/office/drawing/2014/main" id="{908E3F97-E6FB-47B1-8626-70E6FAD20C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F6C87E7F-B609-48BB-912F-965B40550D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399B38-59C3-4019-A29A-0FC52D45B27B}" type="slidenum">
              <a:rPr lang="en-US" smtClean="0"/>
              <a:pPr/>
              <a:t>‹#›</a:t>
            </a:fld>
            <a:endParaRPr lang="en-US"/>
          </a:p>
        </p:txBody>
      </p:sp>
    </p:spTree>
    <p:extLst>
      <p:ext uri="{BB962C8B-B14F-4D97-AF65-F5344CB8AC3E}">
        <p14:creationId xmlns:p14="http://schemas.microsoft.com/office/powerpoint/2010/main" val="4051764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jpeg"/><Relationship Id="rId5" Type="http://schemas.microsoft.com/office/2007/relationships/hdphoto" Target="../media/hdphoto1.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3.png"/><Relationship Id="rId5" Type="http://schemas.microsoft.com/office/2007/relationships/hdphoto" Target="../media/hdphoto1.wdp"/><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5.png"/><Relationship Id="rId5" Type="http://schemas.microsoft.com/office/2007/relationships/hdphoto" Target="../media/hdphoto1.wdp"/><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7.png"/><Relationship Id="rId5" Type="http://schemas.microsoft.com/office/2007/relationships/hdphoto" Target="../media/hdphoto1.wdp"/><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1.png"/><Relationship Id="rId5"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5.png"/><Relationship Id="rId5" Type="http://schemas.microsoft.com/office/2007/relationships/hdphoto" Target="../media/hdphoto1.wdp"/><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png"/><Relationship Id="rId7"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6.png"/><Relationship Id="rId5" Type="http://schemas.microsoft.com/office/2007/relationships/hdphoto" Target="../media/hdphoto1.wdp"/><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8.png"/><Relationship Id="rId5" Type="http://schemas.microsoft.com/office/2007/relationships/hdphoto" Target="../media/hdphoto1.wdp"/><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9.png"/><Relationship Id="rId5" Type="http://schemas.microsoft.com/office/2007/relationships/hdphoto" Target="../media/hdphoto1.wdp"/><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png"/><Relationship Id="rId7"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1.png"/><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4.png"/><Relationship Id="rId5" Type="http://schemas.microsoft.com/office/2007/relationships/hdphoto" Target="../media/hdphoto1.wdp"/><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6.png"/><Relationship Id="rId5" Type="http://schemas.microsoft.com/office/2007/relationships/hdphoto" Target="../media/hdphoto1.wdp"/><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8.png"/><Relationship Id="rId5" Type="http://schemas.microsoft.com/office/2007/relationships/hdphoto" Target="../media/hdphoto1.wdp"/><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0.png"/><Relationship Id="rId5" Type="http://schemas.microsoft.com/office/2007/relationships/hdphoto" Target="../media/hdphoto1.wdp"/><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2.png"/><Relationship Id="rId5" Type="http://schemas.microsoft.com/office/2007/relationships/hdphoto" Target="../media/hdphoto1.wdp"/><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3.png"/><Relationship Id="rId5" Type="http://schemas.microsoft.com/office/2007/relationships/hdphoto" Target="../media/hdphoto1.wdp"/><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4.png"/><Relationship Id="rId5" Type="http://schemas.microsoft.com/office/2007/relationships/hdphoto" Target="../media/hdphoto1.wdp"/><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5.png"/><Relationship Id="rId5" Type="http://schemas.microsoft.com/office/2007/relationships/hdphoto" Target="../media/hdphoto1.wdp"/><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6.png"/><Relationship Id="rId5" Type="http://schemas.microsoft.com/office/2007/relationships/hdphoto" Target="../media/hdphoto1.wdp"/><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7.png"/><Relationship Id="rId5" Type="http://schemas.microsoft.com/office/2007/relationships/hdphoto" Target="../media/hdphoto1.wdp"/><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B021C1A7-F25F-4052-ABC7-A69FDC65FF7D}"/>
              </a:ext>
            </a:extLst>
          </p:cNvPr>
          <p:cNvPicPr>
            <a:picLocks noChangeAspect="1"/>
          </p:cNvPicPr>
          <p:nvPr/>
        </p:nvPicPr>
        <p:blipFill rotWithShape="1">
          <a:blip r:embed="rId2">
            <a:extLst>
              <a:ext uri="{28A0092B-C50C-407E-A947-70E740481C1C}">
                <a14:useLocalDpi xmlns:a14="http://schemas.microsoft.com/office/drawing/2010/main" val="0"/>
              </a:ext>
            </a:extLst>
          </a:blip>
          <a:srcRect t="12167" b="12833"/>
          <a:stretch/>
        </p:blipFill>
        <p:spPr>
          <a:xfrm>
            <a:off x="0" y="7928"/>
            <a:ext cx="12191980" cy="6857990"/>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998AD26B-FE2B-43CE-AD89-6798888734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7892" y="2189406"/>
            <a:ext cx="2074553" cy="2679722"/>
          </a:xfrm>
          <a:prstGeom prst="rect">
            <a:avLst/>
          </a:prstGeom>
        </p:spPr>
      </p:pic>
      <p:sp>
        <p:nvSpPr>
          <p:cNvPr id="8" name="TextBox 7">
            <a:extLst>
              <a:ext uri="{FF2B5EF4-FFF2-40B4-BE49-F238E27FC236}">
                <a16:creationId xmlns="" xmlns:a16="http://schemas.microsoft.com/office/drawing/2014/main" id="{97F95038-C5AE-425F-A2E8-AAD66274DBCF}"/>
              </a:ext>
            </a:extLst>
          </p:cNvPr>
          <p:cNvSpPr txBox="1"/>
          <p:nvPr/>
        </p:nvSpPr>
        <p:spPr>
          <a:xfrm>
            <a:off x="5397131" y="2929102"/>
            <a:ext cx="6460901" cy="1200329"/>
          </a:xfrm>
          <a:prstGeom prst="rect">
            <a:avLst/>
          </a:prstGeom>
          <a:noFill/>
        </p:spPr>
        <p:txBody>
          <a:bodyPr wrap="square" rtlCol="0">
            <a:spAutoFit/>
          </a:bodyPr>
          <a:lstStyle/>
          <a:p>
            <a:pPr algn="ctr"/>
            <a:r>
              <a:rPr lang="en-US" sz="2400" b="1" dirty="0">
                <a:solidFill>
                  <a:schemeClr val="bg1"/>
                </a:solidFill>
              </a:rPr>
              <a:t>T.C. </a:t>
            </a:r>
          </a:p>
          <a:p>
            <a:pPr algn="ctr"/>
            <a:r>
              <a:rPr lang="en-US" sz="2400" b="1" dirty="0">
                <a:solidFill>
                  <a:schemeClr val="bg1"/>
                </a:solidFill>
              </a:rPr>
              <a:t>MİLLÎ EĞİTİM BAKANLIĞI</a:t>
            </a:r>
          </a:p>
          <a:p>
            <a:pPr algn="ctr"/>
            <a:r>
              <a:rPr lang="tr-TR" sz="2400" b="1" dirty="0" smtClean="0">
                <a:solidFill>
                  <a:schemeClr val="bg1"/>
                </a:solidFill>
              </a:rPr>
              <a:t>Şanlıurfa </a:t>
            </a:r>
            <a:r>
              <a:rPr lang="en-US" sz="2400" b="1" dirty="0" smtClean="0">
                <a:solidFill>
                  <a:schemeClr val="bg1"/>
                </a:solidFill>
              </a:rPr>
              <a:t>İl </a:t>
            </a:r>
            <a:r>
              <a:rPr lang="en-US" sz="2400" b="1" dirty="0">
                <a:solidFill>
                  <a:schemeClr val="bg1"/>
                </a:solidFill>
              </a:rPr>
              <a:t>Milli Eğitim Müdürlüğü </a:t>
            </a:r>
            <a:endParaRPr lang="tr-TR" sz="2400" b="1" dirty="0">
              <a:solidFill>
                <a:schemeClr val="bg1"/>
              </a:solidFill>
            </a:endParaRPr>
          </a:p>
        </p:txBody>
      </p:sp>
      <p:sp>
        <p:nvSpPr>
          <p:cNvPr id="6" name="TextBox 2">
            <a:extLst>
              <a:ext uri="{FF2B5EF4-FFF2-40B4-BE49-F238E27FC236}">
                <a16:creationId xmlns="" xmlns:a16="http://schemas.microsoft.com/office/drawing/2014/main" id="{4C2A094B-8B6D-438C-B21E-4ED9FC242595}"/>
              </a:ext>
            </a:extLst>
          </p:cNvPr>
          <p:cNvSpPr txBox="1">
            <a:spLocks noChangeArrowheads="1"/>
          </p:cNvSpPr>
          <p:nvPr/>
        </p:nvSpPr>
        <p:spPr bwMode="auto">
          <a:xfrm>
            <a:off x="5063165" y="5608826"/>
            <a:ext cx="712883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2800" b="1" dirty="0">
                <a:solidFill>
                  <a:schemeClr val="bg1"/>
                </a:solidFill>
                <a:latin typeface="Century Gothic" panose="020B0502020202020204" pitchFamily="34" charset="0"/>
              </a:rPr>
              <a:t>201</a:t>
            </a:r>
            <a:r>
              <a:rPr lang="en-US" altLang="tr-TR" sz="2800" b="1" dirty="0">
                <a:solidFill>
                  <a:schemeClr val="bg1"/>
                </a:solidFill>
                <a:latin typeface="Century Gothic" panose="020B0502020202020204" pitchFamily="34" charset="0"/>
              </a:rPr>
              <a:t>9</a:t>
            </a:r>
            <a:r>
              <a:rPr lang="tr-TR" altLang="tr-TR" sz="2800" b="1" dirty="0">
                <a:solidFill>
                  <a:schemeClr val="bg1"/>
                </a:solidFill>
                <a:latin typeface="Century Gothic" panose="020B0502020202020204" pitchFamily="34" charset="0"/>
              </a:rPr>
              <a:t>-20</a:t>
            </a:r>
            <a:r>
              <a:rPr lang="en-US" altLang="tr-TR" sz="2800" b="1" dirty="0">
                <a:solidFill>
                  <a:schemeClr val="bg1"/>
                </a:solidFill>
                <a:latin typeface="Century Gothic" panose="020B0502020202020204" pitchFamily="34" charset="0"/>
              </a:rPr>
              <a:t>20</a:t>
            </a:r>
            <a:r>
              <a:rPr lang="tr-TR" altLang="tr-TR" sz="2800" b="1" dirty="0">
                <a:solidFill>
                  <a:schemeClr val="bg1"/>
                </a:solidFill>
                <a:latin typeface="Century Gothic" panose="020B0502020202020204" pitchFamily="34" charset="0"/>
              </a:rPr>
              <a:t> Eğitim Öğretim Yılı </a:t>
            </a:r>
            <a:r>
              <a:rPr lang="en-US" altLang="tr-TR" sz="2800" b="1" dirty="0">
                <a:solidFill>
                  <a:schemeClr val="bg1"/>
                </a:solidFill>
                <a:latin typeface="Century Gothic" panose="020B0502020202020204" pitchFamily="34" charset="0"/>
              </a:rPr>
              <a:t>        MEBBİS - MEİS</a:t>
            </a:r>
            <a:r>
              <a:rPr lang="tr-TR" altLang="tr-TR" sz="2800" b="1" dirty="0">
                <a:solidFill>
                  <a:schemeClr val="bg1"/>
                </a:solidFill>
                <a:latin typeface="Century Gothic" panose="020B0502020202020204" pitchFamily="34" charset="0"/>
              </a:rPr>
              <a:t> </a:t>
            </a:r>
            <a:r>
              <a:rPr lang="en-US" altLang="tr-TR" sz="2800" b="1" dirty="0" err="1">
                <a:solidFill>
                  <a:schemeClr val="bg1"/>
                </a:solidFill>
                <a:latin typeface="Century Gothic" panose="020B0502020202020204" pitchFamily="34" charset="0"/>
              </a:rPr>
              <a:t>Modülü</a:t>
            </a:r>
            <a:r>
              <a:rPr lang="tr-TR" altLang="tr-TR" sz="2800" b="1" dirty="0">
                <a:solidFill>
                  <a:schemeClr val="bg1"/>
                </a:solidFill>
                <a:latin typeface="Century Gothic" panose="020B0502020202020204" pitchFamily="34" charset="0"/>
              </a:rPr>
              <a:t> Veri Giriş İşlemleri</a:t>
            </a:r>
          </a:p>
        </p:txBody>
      </p:sp>
    </p:spTree>
    <p:extLst>
      <p:ext uri="{BB962C8B-B14F-4D97-AF65-F5344CB8AC3E}">
        <p14:creationId xmlns:p14="http://schemas.microsoft.com/office/powerpoint/2010/main" val="3201304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0" name="1 Başlık"/>
          <p:cNvSpPr>
            <a:spLocks noGrp="1"/>
          </p:cNvSpPr>
          <p:nvPr>
            <p:ph type="title"/>
          </p:nvPr>
        </p:nvSpPr>
        <p:spPr>
          <a:xfrm>
            <a:off x="1551749" y="48641"/>
            <a:ext cx="8608251" cy="908050"/>
          </a:xfrm>
        </p:spPr>
        <p:txBody>
          <a:bodyPr/>
          <a:lstStyle/>
          <a:p>
            <a:r>
              <a:rPr lang="tr-TR" altLang="tr-TR" sz="2800" b="1" dirty="0">
                <a:solidFill>
                  <a:schemeClr val="bg1"/>
                </a:solidFill>
              </a:rPr>
              <a:t>GİRİŞ YAPILACAK BİLGİLER VE MODÜLLER</a:t>
            </a:r>
          </a:p>
        </p:txBody>
      </p:sp>
      <p:pic>
        <p:nvPicPr>
          <p:cNvPr id="11" name="Resim 1"/>
          <p:cNvPicPr>
            <a:picLocks noChangeAspect="1"/>
          </p:cNvPicPr>
          <p:nvPr/>
        </p:nvPicPr>
        <p:blipFill>
          <a:blip r:embed="rId6"/>
          <a:stretch>
            <a:fillRect/>
          </a:stretch>
        </p:blipFill>
        <p:spPr>
          <a:xfrm>
            <a:off x="755844" y="1677219"/>
            <a:ext cx="10317624" cy="4069240"/>
          </a:xfrm>
          <a:prstGeom prst="rect">
            <a:avLst/>
          </a:prstGeom>
        </p:spPr>
      </p:pic>
    </p:spTree>
    <p:extLst>
      <p:ext uri="{BB962C8B-B14F-4D97-AF65-F5344CB8AC3E}">
        <p14:creationId xmlns:p14="http://schemas.microsoft.com/office/powerpoint/2010/main" val="3463753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0" name="1 Başlık"/>
          <p:cNvSpPr>
            <a:spLocks noGrp="1"/>
          </p:cNvSpPr>
          <p:nvPr>
            <p:ph type="title"/>
          </p:nvPr>
        </p:nvSpPr>
        <p:spPr>
          <a:xfrm>
            <a:off x="1551749" y="48641"/>
            <a:ext cx="8608251" cy="908050"/>
          </a:xfrm>
        </p:spPr>
        <p:txBody>
          <a:bodyPr/>
          <a:lstStyle/>
          <a:p>
            <a:r>
              <a:rPr lang="tr-TR" altLang="tr-TR" sz="2800" b="1" dirty="0">
                <a:solidFill>
                  <a:schemeClr val="bg1"/>
                </a:solidFill>
              </a:rPr>
              <a:t>GİRİŞ YAPILACAK BİLGİLER VE MODÜLLER</a:t>
            </a:r>
          </a:p>
        </p:txBody>
      </p:sp>
      <p:pic>
        <p:nvPicPr>
          <p:cNvPr id="11" name="Resim 2"/>
          <p:cNvPicPr>
            <a:picLocks noChangeAspect="1"/>
          </p:cNvPicPr>
          <p:nvPr/>
        </p:nvPicPr>
        <p:blipFill>
          <a:blip r:embed="rId6"/>
          <a:stretch>
            <a:fillRect/>
          </a:stretch>
        </p:blipFill>
        <p:spPr>
          <a:xfrm>
            <a:off x="705951" y="1616741"/>
            <a:ext cx="10364101" cy="4412584"/>
          </a:xfrm>
          <a:prstGeom prst="rect">
            <a:avLst/>
          </a:prstGeom>
        </p:spPr>
      </p:pic>
    </p:spTree>
    <p:extLst>
      <p:ext uri="{BB962C8B-B14F-4D97-AF65-F5344CB8AC3E}">
        <p14:creationId xmlns:p14="http://schemas.microsoft.com/office/powerpoint/2010/main" val="3463753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0" name="1 Başlık"/>
          <p:cNvSpPr>
            <a:spLocks noGrp="1"/>
          </p:cNvSpPr>
          <p:nvPr>
            <p:ph type="title"/>
          </p:nvPr>
        </p:nvSpPr>
        <p:spPr>
          <a:xfrm>
            <a:off x="1551749" y="48641"/>
            <a:ext cx="8608251" cy="908050"/>
          </a:xfrm>
        </p:spPr>
        <p:txBody>
          <a:bodyPr/>
          <a:lstStyle/>
          <a:p>
            <a:r>
              <a:rPr lang="tr-TR" altLang="tr-TR" sz="2800" b="1" dirty="0">
                <a:solidFill>
                  <a:schemeClr val="bg1"/>
                </a:solidFill>
              </a:rPr>
              <a:t>GİRİŞ YAPILACAK BİLGİLER VE MODÜLLER</a:t>
            </a:r>
          </a:p>
        </p:txBody>
      </p:sp>
      <p:pic>
        <p:nvPicPr>
          <p:cNvPr id="11" name="Resim 1"/>
          <p:cNvPicPr>
            <a:picLocks noChangeAspect="1"/>
          </p:cNvPicPr>
          <p:nvPr/>
        </p:nvPicPr>
        <p:blipFill>
          <a:blip r:embed="rId6"/>
          <a:stretch>
            <a:fillRect/>
          </a:stretch>
        </p:blipFill>
        <p:spPr>
          <a:xfrm>
            <a:off x="436228" y="1451295"/>
            <a:ext cx="10897299" cy="4521665"/>
          </a:xfrm>
          <a:prstGeom prst="rect">
            <a:avLst/>
          </a:prstGeom>
        </p:spPr>
      </p:pic>
    </p:spTree>
    <p:extLst>
      <p:ext uri="{BB962C8B-B14F-4D97-AF65-F5344CB8AC3E}">
        <p14:creationId xmlns:p14="http://schemas.microsoft.com/office/powerpoint/2010/main" val="3463753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0" name="1 Başlık"/>
          <p:cNvSpPr>
            <a:spLocks noGrp="1"/>
          </p:cNvSpPr>
          <p:nvPr>
            <p:ph type="title"/>
          </p:nvPr>
        </p:nvSpPr>
        <p:spPr>
          <a:xfrm>
            <a:off x="1551749" y="48641"/>
            <a:ext cx="8608251" cy="908050"/>
          </a:xfrm>
        </p:spPr>
        <p:txBody>
          <a:bodyPr/>
          <a:lstStyle/>
          <a:p>
            <a:r>
              <a:rPr lang="tr-TR" altLang="tr-TR" sz="2800" b="1" dirty="0">
                <a:solidFill>
                  <a:schemeClr val="bg1"/>
                </a:solidFill>
              </a:rPr>
              <a:t>GİRİŞ YAPILACAK BİLGİLER VE MODÜLLER</a:t>
            </a:r>
          </a:p>
        </p:txBody>
      </p:sp>
      <p:pic>
        <p:nvPicPr>
          <p:cNvPr id="11" name="Picture 6">
            <a:extLst>
              <a:ext uri="{FF2B5EF4-FFF2-40B4-BE49-F238E27FC236}">
                <a16:creationId xmlns="" xmlns:a16="http://schemas.microsoft.com/office/drawing/2014/main" id="{3DA6C8D3-CAFE-4DD7-8877-B11081F5F4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946" y="1275127"/>
            <a:ext cx="11811699" cy="4706223"/>
          </a:xfrm>
          <a:prstGeom prst="rect">
            <a:avLst/>
          </a:prstGeom>
        </p:spPr>
      </p:pic>
    </p:spTree>
    <p:extLst>
      <p:ext uri="{BB962C8B-B14F-4D97-AF65-F5344CB8AC3E}">
        <p14:creationId xmlns:p14="http://schemas.microsoft.com/office/powerpoint/2010/main" val="3463753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0" name="1 Başlık"/>
          <p:cNvSpPr>
            <a:spLocks noGrp="1"/>
          </p:cNvSpPr>
          <p:nvPr>
            <p:ph type="title"/>
          </p:nvPr>
        </p:nvSpPr>
        <p:spPr>
          <a:xfrm>
            <a:off x="1551749" y="48641"/>
            <a:ext cx="8608251" cy="908050"/>
          </a:xfrm>
        </p:spPr>
        <p:txBody>
          <a:bodyPr/>
          <a:lstStyle/>
          <a:p>
            <a:r>
              <a:rPr lang="tr-TR" altLang="tr-TR" sz="2800" b="1" dirty="0">
                <a:solidFill>
                  <a:schemeClr val="bg1"/>
                </a:solidFill>
              </a:rPr>
              <a:t>GİRİŞ YAPILACAK BİLGİLER VE MODÜLLER</a:t>
            </a:r>
          </a:p>
        </p:txBody>
      </p:sp>
      <p:pic>
        <p:nvPicPr>
          <p:cNvPr id="11" name="Resim 3"/>
          <p:cNvPicPr>
            <a:picLocks noChangeAspect="1"/>
          </p:cNvPicPr>
          <p:nvPr/>
        </p:nvPicPr>
        <p:blipFill>
          <a:blip r:embed="rId6"/>
          <a:stretch>
            <a:fillRect/>
          </a:stretch>
        </p:blipFill>
        <p:spPr>
          <a:xfrm>
            <a:off x="528506" y="1317994"/>
            <a:ext cx="11207692" cy="4621412"/>
          </a:xfrm>
          <a:prstGeom prst="rect">
            <a:avLst/>
          </a:prstGeom>
        </p:spPr>
      </p:pic>
    </p:spTree>
    <p:extLst>
      <p:ext uri="{BB962C8B-B14F-4D97-AF65-F5344CB8AC3E}">
        <p14:creationId xmlns:p14="http://schemas.microsoft.com/office/powerpoint/2010/main" val="3463753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0" name="1 Başlık"/>
          <p:cNvSpPr>
            <a:spLocks noGrp="1"/>
          </p:cNvSpPr>
          <p:nvPr>
            <p:ph type="title"/>
          </p:nvPr>
        </p:nvSpPr>
        <p:spPr>
          <a:xfrm>
            <a:off x="1543360" y="157698"/>
            <a:ext cx="8608251" cy="798647"/>
          </a:xfrm>
        </p:spPr>
        <p:txBody>
          <a:bodyPr/>
          <a:lstStyle/>
          <a:p>
            <a:r>
              <a:rPr lang="tr-TR" altLang="tr-TR" sz="2800" b="1" dirty="0">
                <a:solidFill>
                  <a:schemeClr val="bg1"/>
                </a:solidFill>
              </a:rPr>
              <a:t>GİRİŞ YAPILACAK BİLGİLER VE MODÜLLER</a:t>
            </a:r>
          </a:p>
        </p:txBody>
      </p:sp>
      <p:pic>
        <p:nvPicPr>
          <p:cNvPr id="11" name="Resim 2"/>
          <p:cNvPicPr>
            <a:picLocks noChangeAspect="1"/>
          </p:cNvPicPr>
          <p:nvPr/>
        </p:nvPicPr>
        <p:blipFill>
          <a:blip r:embed="rId6"/>
          <a:stretch>
            <a:fillRect/>
          </a:stretch>
        </p:blipFill>
        <p:spPr>
          <a:xfrm>
            <a:off x="503339" y="1434517"/>
            <a:ext cx="11102739" cy="4387443"/>
          </a:xfrm>
          <a:prstGeom prst="rect">
            <a:avLst/>
          </a:prstGeom>
        </p:spPr>
      </p:pic>
    </p:spTree>
    <p:extLst>
      <p:ext uri="{BB962C8B-B14F-4D97-AF65-F5344CB8AC3E}">
        <p14:creationId xmlns:p14="http://schemas.microsoft.com/office/powerpoint/2010/main" val="3463753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1" name="10 Dikdörtgen"/>
          <p:cNvSpPr/>
          <p:nvPr/>
        </p:nvSpPr>
        <p:spPr>
          <a:xfrm>
            <a:off x="2239861" y="2136339"/>
            <a:ext cx="7826927" cy="2585323"/>
          </a:xfrm>
          <a:prstGeom prst="rect">
            <a:avLst/>
          </a:prstGeom>
        </p:spPr>
        <p:txBody>
          <a:bodyPr wrap="square">
            <a:spAutoFit/>
          </a:bodyPr>
          <a:lstStyle/>
          <a:p>
            <a:pPr algn="ctr"/>
            <a:r>
              <a:rPr lang="tr-TR" b="1" u="sng" dirty="0">
                <a:solidFill>
                  <a:srgbClr val="FF0000"/>
                </a:solidFill>
                <a:latin typeface="Baskerville Old Face" pitchFamily="18" charset="0"/>
              </a:rPr>
              <a:t>KURUM TÜRÜNE</a:t>
            </a:r>
            <a:r>
              <a:rPr lang="tr-TR" b="1" dirty="0">
                <a:solidFill>
                  <a:srgbClr val="FF0000"/>
                </a:solidFill>
                <a:latin typeface="Baskerville Old Face" pitchFamily="18" charset="0"/>
              </a:rPr>
              <a:t> </a:t>
            </a:r>
          </a:p>
          <a:p>
            <a:pPr algn="ctr"/>
            <a:endParaRPr lang="tr-TR" b="1" dirty="0">
              <a:solidFill>
                <a:srgbClr val="FF0000"/>
              </a:solidFill>
              <a:latin typeface="Baskerville Old Face" pitchFamily="18" charset="0"/>
            </a:endParaRPr>
          </a:p>
          <a:p>
            <a:pPr algn="ctr"/>
            <a:r>
              <a:rPr lang="tr-TR" b="1" dirty="0">
                <a:latin typeface="Baskerville Old Face" pitchFamily="18" charset="0"/>
              </a:rPr>
              <a:t>Göre Sorumlu Olunan Yani Doldurulması Gereken</a:t>
            </a:r>
            <a:br>
              <a:rPr lang="tr-TR" b="1" dirty="0">
                <a:latin typeface="Baskerville Old Face" pitchFamily="18" charset="0"/>
              </a:rPr>
            </a:br>
            <a:r>
              <a:rPr lang="tr-TR" b="1" dirty="0">
                <a:latin typeface="Baskerville Old Face" pitchFamily="18" charset="0"/>
              </a:rPr>
              <a:t/>
            </a:r>
            <a:br>
              <a:rPr lang="tr-TR" b="1" dirty="0">
                <a:latin typeface="Baskerville Old Face" pitchFamily="18" charset="0"/>
              </a:rPr>
            </a:br>
            <a:endParaRPr lang="tr-TR" b="1" dirty="0">
              <a:latin typeface="Baskerville Old Face" pitchFamily="18" charset="0"/>
            </a:endParaRPr>
          </a:p>
          <a:p>
            <a:pPr algn="ctr"/>
            <a:r>
              <a:rPr lang="tr-TR" b="1" u="sng" dirty="0">
                <a:solidFill>
                  <a:srgbClr val="FF0000"/>
                </a:solidFill>
                <a:latin typeface="Baskerville Old Face" pitchFamily="18" charset="0"/>
              </a:rPr>
              <a:t>Sistem ve Modülleri</a:t>
            </a:r>
          </a:p>
          <a:p>
            <a:pPr algn="ctr"/>
            <a:r>
              <a:rPr lang="tr-TR" b="1" u="sng" dirty="0">
                <a:solidFill>
                  <a:srgbClr val="FF0000"/>
                </a:solidFill>
                <a:latin typeface="Baskerville Old Face" pitchFamily="18" charset="0"/>
              </a:rPr>
              <a:t/>
            </a:r>
            <a:br>
              <a:rPr lang="tr-TR" b="1" u="sng" dirty="0">
                <a:solidFill>
                  <a:srgbClr val="FF0000"/>
                </a:solidFill>
                <a:latin typeface="Baskerville Old Face" pitchFamily="18" charset="0"/>
              </a:rPr>
            </a:br>
            <a:r>
              <a:rPr lang="tr-TR" b="1" u="sng" dirty="0">
                <a:solidFill>
                  <a:srgbClr val="FF0000"/>
                </a:solidFill>
                <a:latin typeface="Baskerville Old Face" pitchFamily="18" charset="0"/>
              </a:rPr>
              <a:t/>
            </a:r>
            <a:br>
              <a:rPr lang="tr-TR" b="1" u="sng" dirty="0">
                <a:solidFill>
                  <a:srgbClr val="FF0000"/>
                </a:solidFill>
                <a:latin typeface="Baskerville Old Face" pitchFamily="18" charset="0"/>
              </a:rPr>
            </a:br>
            <a:r>
              <a:rPr lang="tr-TR" b="1" dirty="0">
                <a:latin typeface="Baskerville Old Face" pitchFamily="18" charset="0"/>
              </a:rPr>
              <a:t> ÖZETLEMEK GEREKİRSE</a:t>
            </a:r>
            <a:r>
              <a:rPr lang="en-US" b="1" dirty="0">
                <a:latin typeface="Baskerville Old Face" pitchFamily="18" charset="0"/>
              </a:rPr>
              <a:t>…</a:t>
            </a:r>
            <a:endParaRPr lang="tr-TR" dirty="0">
              <a:latin typeface="Baskerville Old Face" pitchFamily="18" charset="0"/>
            </a:endParaRPr>
          </a:p>
        </p:txBody>
      </p:sp>
    </p:spTree>
    <p:extLst>
      <p:ext uri="{BB962C8B-B14F-4D97-AF65-F5344CB8AC3E}">
        <p14:creationId xmlns:p14="http://schemas.microsoft.com/office/powerpoint/2010/main" val="3463753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0" name="Rectangle 2">
            <a:extLst>
              <a:ext uri="{FF2B5EF4-FFF2-40B4-BE49-F238E27FC236}">
                <a16:creationId xmlns="" xmlns:a16="http://schemas.microsoft.com/office/drawing/2014/main" id="{13C12AD5-A56B-4D48-B717-AAA7D3CE9F4F}"/>
              </a:ext>
            </a:extLst>
          </p:cNvPr>
          <p:cNvSpPr>
            <a:spLocks noChangeArrowheads="1"/>
          </p:cNvSpPr>
          <p:nvPr/>
        </p:nvSpPr>
        <p:spPr bwMode="auto">
          <a:xfrm>
            <a:off x="527382" y="1530020"/>
            <a:ext cx="3571427"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sng" strike="noStrike" cap="none" normalizeH="0" baseline="0" dirty="0" err="1">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Tüm</a:t>
            </a:r>
            <a:r>
              <a:rPr kumimoji="0" lang="en-US" altLang="en-US" sz="3200" b="1" i="0" u="sng"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3200" b="1" i="0" u="sng" strike="noStrike" cap="none" normalizeH="0" baseline="0" dirty="0" err="1">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Resmi</a:t>
            </a:r>
            <a:r>
              <a:rPr kumimoji="0" lang="en-US" altLang="en-US" sz="3200" b="1" i="0" u="sng"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3200" b="1" i="0" u="sng" strike="noStrike" cap="none" normalizeH="0" baseline="0" dirty="0" err="1">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ve</a:t>
            </a:r>
            <a:r>
              <a:rPr kumimoji="0" lang="en-US" altLang="en-US" sz="3200" b="1" i="0" u="sng"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3200" b="1" i="0" u="sng" strike="noStrike" cap="none" normalizeH="0" baseline="0" dirty="0" err="1">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Özel</a:t>
            </a:r>
            <a:r>
              <a:rPr kumimoji="0" lang="en-US" altLang="en-US" sz="3200" b="1" i="0" u="sng"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3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3">
            <a:extLst>
              <a:ext uri="{FF2B5EF4-FFF2-40B4-BE49-F238E27FC236}">
                <a16:creationId xmlns="" xmlns:a16="http://schemas.microsoft.com/office/drawing/2014/main" id="{EAC4D512-1338-4701-9980-2E6767A739D6}"/>
              </a:ext>
            </a:extLst>
          </p:cNvPr>
          <p:cNvSpPr>
            <a:spLocks noChangeArrowheads="1"/>
          </p:cNvSpPr>
          <p:nvPr/>
        </p:nvSpPr>
        <p:spPr bwMode="auto">
          <a:xfrm>
            <a:off x="609601" y="2456456"/>
            <a:ext cx="1098761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400" b="1" i="0" u="none" strike="noStrike" cap="none" normalizeH="0" baseline="0" dirty="0" err="1">
                <a:ln>
                  <a:noFill/>
                </a:ln>
                <a:solidFill>
                  <a:srgbClr val="FF0000"/>
                </a:solidFill>
                <a:effectLst/>
                <a:latin typeface="Baskerville Old Face" pitchFamily="18" charset="0"/>
                <a:ea typeface="Calibri" panose="020F0502020204030204" pitchFamily="34" charset="0"/>
                <a:cs typeface="Times New Roman" panose="02020603050405020304" pitchFamily="18" charset="0"/>
              </a:rPr>
              <a:t>Bağımsız</a:t>
            </a:r>
            <a:r>
              <a:rPr kumimoji="0" lang="en-US" altLang="en-US" sz="2400" b="1" i="0" u="none" strike="noStrike" cap="none" normalizeH="0" baseline="0" dirty="0">
                <a:ln>
                  <a:noFill/>
                </a:ln>
                <a:solidFill>
                  <a:srgbClr val="FF0000"/>
                </a:solidFill>
                <a:effectLst/>
                <a:latin typeface="Baskerville Old Face" pitchFamily="18"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Baskerville Old Face" pitchFamily="18" charset="0"/>
                <a:ea typeface="Calibri" panose="020F0502020204030204" pitchFamily="34" charset="0"/>
                <a:cs typeface="Times New Roman" panose="02020603050405020304" pitchFamily="18" charset="0"/>
              </a:rPr>
              <a:t>Anaokulları</a:t>
            </a:r>
            <a:endParaRPr kumimoji="0" lang="en-US" altLang="en-US" sz="2400" b="0" i="0" u="none" strike="noStrike" cap="none" normalizeH="0" baseline="0" dirty="0">
              <a:ln>
                <a:noFill/>
              </a:ln>
              <a:solidFill>
                <a:schemeClr val="tx1"/>
              </a:solidFill>
              <a:effectLst/>
              <a:latin typeface="Baskerville Old Face" pitchFamily="18"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400" b="1" i="0" u="none" strike="noStrike" cap="none" normalizeH="0" baseline="0" dirty="0" err="1">
                <a:ln>
                  <a:noFill/>
                </a:ln>
                <a:solidFill>
                  <a:srgbClr val="FF0000"/>
                </a:solidFill>
                <a:effectLst/>
                <a:latin typeface="Baskerville Old Face" pitchFamily="18" charset="0"/>
                <a:ea typeface="Calibri" panose="020F0502020204030204" pitchFamily="34" charset="0"/>
                <a:cs typeface="Times New Roman" panose="02020603050405020304" pitchFamily="18" charset="0"/>
              </a:rPr>
              <a:t>İlkokullar</a:t>
            </a:r>
            <a:endParaRPr kumimoji="0" lang="en-US" altLang="en-US" sz="2400" b="0" i="0" u="none" strike="noStrike" cap="none" normalizeH="0" baseline="0" dirty="0">
              <a:ln>
                <a:noFill/>
              </a:ln>
              <a:solidFill>
                <a:schemeClr val="tx1"/>
              </a:solidFill>
              <a:effectLst/>
              <a:latin typeface="Baskerville Old Face" pitchFamily="18"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400" b="1" i="0" u="none" strike="noStrike" cap="none" normalizeH="0" baseline="0" dirty="0" err="1">
                <a:ln>
                  <a:noFill/>
                </a:ln>
                <a:solidFill>
                  <a:srgbClr val="FF0000"/>
                </a:solidFill>
                <a:effectLst/>
                <a:latin typeface="Baskerville Old Face" pitchFamily="18" charset="0"/>
                <a:ea typeface="Calibri" panose="020F0502020204030204" pitchFamily="34" charset="0"/>
                <a:cs typeface="Times New Roman" panose="02020603050405020304" pitchFamily="18" charset="0"/>
              </a:rPr>
              <a:t>Ortaokullar</a:t>
            </a:r>
            <a:r>
              <a:rPr kumimoji="0" lang="en-US" altLang="en-US" sz="2400" b="1" i="0" u="none" strike="noStrike" cap="none" normalizeH="0" baseline="0" dirty="0">
                <a:ln>
                  <a:noFill/>
                </a:ln>
                <a:solidFill>
                  <a:srgbClr val="FF0000"/>
                </a:solidFill>
                <a:effectLst/>
                <a:latin typeface="Baskerville Old Face" pitchFamily="18" charset="0"/>
                <a:ea typeface="Calibri" panose="020F0502020204030204" pitchFamily="34" charset="0"/>
                <a:cs typeface="Times New Roman" panose="02020603050405020304" pitchFamily="18" charset="0"/>
              </a:rPr>
              <a:t>				      </a:t>
            </a:r>
            <a:r>
              <a:rPr kumimoji="0" lang="tr-TR" altLang="en-US" sz="2400" b="1" i="0" u="none" strike="noStrike" cap="none" normalizeH="0" baseline="0" dirty="0">
                <a:ln>
                  <a:noFill/>
                </a:ln>
                <a:solidFill>
                  <a:srgbClr val="FF0000"/>
                </a:solidFill>
                <a:effectLst/>
                <a:latin typeface="Baskerville Old Face" pitchFamily="18"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a:ln>
                  <a:noFill/>
                </a:ln>
                <a:solidFill>
                  <a:srgbClr val="FF0000"/>
                </a:solidFill>
                <a:effectLst/>
                <a:latin typeface="Baskerville Old Face" pitchFamily="18" charset="0"/>
                <a:ea typeface="Calibri" panose="020F0502020204030204" pitchFamily="34" charset="0"/>
                <a:cs typeface="Times New Roman" panose="02020603050405020304" pitchFamily="18" charset="0"/>
              </a:rPr>
              <a:t>MEBBİS MEİS </a:t>
            </a:r>
            <a:r>
              <a:rPr kumimoji="0" lang="en-US" altLang="en-US" sz="2400" b="1" i="0" u="none" strike="noStrike" cap="none" normalizeH="0" baseline="0" dirty="0" err="1">
                <a:ln>
                  <a:noFill/>
                </a:ln>
                <a:solidFill>
                  <a:srgbClr val="FF0000"/>
                </a:solidFill>
                <a:effectLst/>
                <a:latin typeface="Baskerville Old Face" pitchFamily="18" charset="0"/>
                <a:ea typeface="Calibri" panose="020F0502020204030204" pitchFamily="34" charset="0"/>
                <a:cs typeface="Times New Roman" panose="02020603050405020304" pitchFamily="18" charset="0"/>
              </a:rPr>
              <a:t>Modülü</a:t>
            </a:r>
            <a:endParaRPr kumimoji="0" lang="en-US" altLang="en-US" sz="2400" b="0" i="0" u="none" strike="noStrike" cap="none" normalizeH="0" baseline="0" dirty="0">
              <a:ln>
                <a:noFill/>
              </a:ln>
              <a:solidFill>
                <a:schemeClr val="tx1"/>
              </a:solidFill>
              <a:effectLst/>
              <a:latin typeface="Baskerville Old Face" pitchFamily="18"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400" b="1" i="0" u="none" strike="noStrike" cap="none" normalizeH="0" baseline="0" dirty="0" err="1">
                <a:ln>
                  <a:noFill/>
                </a:ln>
                <a:solidFill>
                  <a:srgbClr val="FF0000"/>
                </a:solidFill>
                <a:effectLst/>
                <a:latin typeface="Baskerville Old Face" pitchFamily="18" charset="0"/>
                <a:ea typeface="Calibri" panose="020F0502020204030204" pitchFamily="34" charset="0"/>
                <a:cs typeface="Times New Roman" panose="02020603050405020304" pitchFamily="18" charset="0"/>
              </a:rPr>
              <a:t>Genel</a:t>
            </a:r>
            <a:r>
              <a:rPr kumimoji="0" lang="en-US" altLang="en-US" sz="2400" b="1" i="0" u="none" strike="noStrike" cap="none" normalizeH="0" baseline="0" dirty="0">
                <a:ln>
                  <a:noFill/>
                </a:ln>
                <a:solidFill>
                  <a:srgbClr val="FF0000"/>
                </a:solidFill>
                <a:effectLst/>
                <a:latin typeface="Baskerville Old Face" pitchFamily="18"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Baskerville Old Face" pitchFamily="18" charset="0"/>
                <a:ea typeface="Calibri" panose="020F0502020204030204" pitchFamily="34" charset="0"/>
                <a:cs typeface="Times New Roman" panose="02020603050405020304" pitchFamily="18" charset="0"/>
              </a:rPr>
              <a:t>Liseler</a:t>
            </a:r>
            <a:endParaRPr kumimoji="0" lang="en-US" altLang="en-US" sz="2400" b="0" i="0" u="none" strike="noStrike" cap="none" normalizeH="0" baseline="0" dirty="0">
              <a:ln>
                <a:noFill/>
              </a:ln>
              <a:solidFill>
                <a:schemeClr val="tx1"/>
              </a:solidFill>
              <a:effectLst/>
              <a:latin typeface="Baskerville Old Face" pitchFamily="18"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400" b="1" i="0" u="none" strike="noStrike" cap="none" normalizeH="0" baseline="0" dirty="0" err="1">
                <a:ln>
                  <a:noFill/>
                </a:ln>
                <a:solidFill>
                  <a:srgbClr val="FF0000"/>
                </a:solidFill>
                <a:effectLst/>
                <a:latin typeface="Baskerville Old Face" pitchFamily="18" charset="0"/>
                <a:ea typeface="Calibri" panose="020F0502020204030204" pitchFamily="34" charset="0"/>
                <a:cs typeface="Times New Roman" panose="02020603050405020304" pitchFamily="18" charset="0"/>
              </a:rPr>
              <a:t>Meslek</a:t>
            </a:r>
            <a:r>
              <a:rPr kumimoji="0" lang="en-US" altLang="en-US" sz="2400" b="1" i="0" u="none" strike="noStrike" cap="none" normalizeH="0" baseline="0" dirty="0">
                <a:ln>
                  <a:noFill/>
                </a:ln>
                <a:solidFill>
                  <a:srgbClr val="FF0000"/>
                </a:solidFill>
                <a:effectLst/>
                <a:latin typeface="Baskerville Old Face" pitchFamily="18"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Baskerville Old Face" pitchFamily="18" charset="0"/>
                <a:ea typeface="Calibri" panose="020F0502020204030204" pitchFamily="34" charset="0"/>
                <a:cs typeface="Times New Roman" panose="02020603050405020304" pitchFamily="18" charset="0"/>
              </a:rPr>
              <a:t>Liseleri</a:t>
            </a:r>
            <a:endParaRPr kumimoji="0" lang="en-US" altLang="en-US" sz="2400" b="0" i="0" u="none" strike="noStrike" cap="none" normalizeH="0" baseline="0" dirty="0">
              <a:ln>
                <a:noFill/>
              </a:ln>
              <a:solidFill>
                <a:schemeClr val="tx1"/>
              </a:solidFill>
              <a:effectLst/>
              <a:latin typeface="Baskerville Old Face" pitchFamily="18" charset="0"/>
            </a:endParaRPr>
          </a:p>
        </p:txBody>
      </p:sp>
      <p:pic>
        <p:nvPicPr>
          <p:cNvPr id="12" name="Graphic 7" descr="Information">
            <a:extLst>
              <a:ext uri="{FF2B5EF4-FFF2-40B4-BE49-F238E27FC236}">
                <a16:creationId xmlns="" xmlns:a16="http://schemas.microsoft.com/office/drawing/2014/main" id="{EBCD2BB9-F345-4529-9598-A121400068FD}"/>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141914" y="3177529"/>
            <a:ext cx="838200" cy="628650"/>
          </a:xfrm>
          <a:prstGeom prst="rect">
            <a:avLst/>
          </a:prstGeom>
        </p:spPr>
      </p:pic>
      <p:sp>
        <p:nvSpPr>
          <p:cNvPr id="13" name="12 Aşağı Ok"/>
          <p:cNvSpPr/>
          <p:nvPr/>
        </p:nvSpPr>
        <p:spPr>
          <a:xfrm rot="16200000">
            <a:off x="5119382" y="2640435"/>
            <a:ext cx="1082181" cy="16568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Unvan 5"/>
          <p:cNvSpPr>
            <a:spLocks noGrp="1"/>
          </p:cNvSpPr>
          <p:nvPr>
            <p:ph type="title"/>
          </p:nvPr>
        </p:nvSpPr>
        <p:spPr>
          <a:xfrm>
            <a:off x="1409350" y="156518"/>
            <a:ext cx="8179268" cy="751531"/>
          </a:xfrm>
        </p:spPr>
        <p:txBody>
          <a:bodyPr/>
          <a:lstStyle/>
          <a:p>
            <a:r>
              <a:rPr lang="tr-TR" dirty="0">
                <a:solidFill>
                  <a:schemeClr val="bg1"/>
                </a:solidFill>
              </a:rPr>
              <a:t>ÖZET</a:t>
            </a:r>
          </a:p>
        </p:txBody>
      </p:sp>
    </p:spTree>
    <p:extLst>
      <p:ext uri="{BB962C8B-B14F-4D97-AF65-F5344CB8AC3E}">
        <p14:creationId xmlns:p14="http://schemas.microsoft.com/office/powerpoint/2010/main" val="3463753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pic>
        <p:nvPicPr>
          <p:cNvPr id="10" name="Resim 1"/>
          <p:cNvPicPr>
            <a:picLocks noChangeAspect="1"/>
          </p:cNvPicPr>
          <p:nvPr/>
        </p:nvPicPr>
        <p:blipFill>
          <a:blip r:embed="rId6"/>
          <a:stretch>
            <a:fillRect/>
          </a:stretch>
        </p:blipFill>
        <p:spPr>
          <a:xfrm>
            <a:off x="318781" y="1426128"/>
            <a:ext cx="11526473" cy="4840448"/>
          </a:xfrm>
          <a:prstGeom prst="rect">
            <a:avLst/>
          </a:prstGeom>
        </p:spPr>
      </p:pic>
      <p:sp>
        <p:nvSpPr>
          <p:cNvPr id="11" name="Unvan 2"/>
          <p:cNvSpPr>
            <a:spLocks noGrp="1"/>
          </p:cNvSpPr>
          <p:nvPr>
            <p:ph type="title"/>
          </p:nvPr>
        </p:nvSpPr>
        <p:spPr>
          <a:xfrm>
            <a:off x="1711354" y="167780"/>
            <a:ext cx="8581938" cy="864066"/>
          </a:xfrm>
        </p:spPr>
        <p:txBody>
          <a:bodyPr/>
          <a:lstStyle/>
          <a:p>
            <a:r>
              <a:rPr lang="tr-TR" dirty="0">
                <a:solidFill>
                  <a:schemeClr val="bg1"/>
                </a:solidFill>
              </a:rPr>
              <a:t>ÖZET</a:t>
            </a:r>
          </a:p>
        </p:txBody>
      </p:sp>
    </p:spTree>
    <p:extLst>
      <p:ext uri="{BB962C8B-B14F-4D97-AF65-F5344CB8AC3E}">
        <p14:creationId xmlns:p14="http://schemas.microsoft.com/office/powerpoint/2010/main" val="3463753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pic>
        <p:nvPicPr>
          <p:cNvPr id="10" name="Resim 1"/>
          <p:cNvPicPr>
            <a:picLocks noChangeAspect="1"/>
          </p:cNvPicPr>
          <p:nvPr/>
        </p:nvPicPr>
        <p:blipFill>
          <a:blip r:embed="rId6"/>
          <a:stretch>
            <a:fillRect/>
          </a:stretch>
        </p:blipFill>
        <p:spPr>
          <a:xfrm>
            <a:off x="292100" y="1241571"/>
            <a:ext cx="11737713" cy="4748168"/>
          </a:xfrm>
          <a:prstGeom prst="rect">
            <a:avLst/>
          </a:prstGeom>
        </p:spPr>
      </p:pic>
      <p:sp>
        <p:nvSpPr>
          <p:cNvPr id="11" name="Unvan 2"/>
          <p:cNvSpPr>
            <a:spLocks noGrp="1"/>
          </p:cNvSpPr>
          <p:nvPr>
            <p:ph type="title"/>
          </p:nvPr>
        </p:nvSpPr>
        <p:spPr>
          <a:xfrm>
            <a:off x="1325461" y="142612"/>
            <a:ext cx="8682606" cy="889234"/>
          </a:xfrm>
        </p:spPr>
        <p:txBody>
          <a:bodyPr/>
          <a:lstStyle/>
          <a:p>
            <a:r>
              <a:rPr lang="tr-TR" dirty="0">
                <a:solidFill>
                  <a:schemeClr val="bg1"/>
                </a:solidFill>
              </a:rPr>
              <a:t>ÖZET</a:t>
            </a:r>
          </a:p>
        </p:txBody>
      </p:sp>
    </p:spTree>
    <p:extLst>
      <p:ext uri="{BB962C8B-B14F-4D97-AF65-F5344CB8AC3E}">
        <p14:creationId xmlns:p14="http://schemas.microsoft.com/office/powerpoint/2010/main" val="3463753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 xmlns:a16="http://schemas.microsoft.com/office/drawing/2014/main" id="{598C5034-7285-421C-996F-7B193D1E47A7}"/>
              </a:ext>
            </a:extLst>
          </p:cNvPr>
          <p:cNvSpPr txBox="1"/>
          <p:nvPr/>
        </p:nvSpPr>
        <p:spPr>
          <a:xfrm>
            <a:off x="1961554" y="498391"/>
            <a:ext cx="5951566" cy="523220"/>
          </a:xfrm>
          <a:prstGeom prst="rect">
            <a:avLst/>
          </a:prstGeom>
          <a:noFill/>
        </p:spPr>
        <p:txBody>
          <a:bodyPr wrap="none" rtlCol="0">
            <a:spAutoFit/>
          </a:bodyPr>
          <a:lstStyle/>
          <a:p>
            <a:pPr algn="ctr"/>
            <a:r>
              <a:rPr lang="tr-TR" sz="2800" b="1" dirty="0">
                <a:solidFill>
                  <a:schemeClr val="bg1"/>
                </a:solidFill>
              </a:rPr>
              <a:t>VERİ GİRİŞLERİNE BAŞLAMADAN ÖNCE</a:t>
            </a:r>
          </a:p>
        </p:txBody>
      </p:sp>
      <p:pic>
        <p:nvPicPr>
          <p:cNvPr id="1026" name="Picture 2"/>
          <p:cNvPicPr>
            <a:picLocks noChangeAspect="1" noChangeArrowheads="1"/>
          </p:cNvPicPr>
          <p:nvPr/>
        </p:nvPicPr>
        <p:blipFill>
          <a:blip r:embed="rId6"/>
          <a:srcRect/>
          <a:stretch>
            <a:fillRect/>
          </a:stretch>
        </p:blipFill>
        <p:spPr bwMode="auto">
          <a:xfrm>
            <a:off x="237995" y="1240078"/>
            <a:ext cx="11686783" cy="4709786"/>
          </a:xfrm>
          <a:prstGeom prst="rect">
            <a:avLst/>
          </a:prstGeom>
          <a:noFill/>
          <a:ln w="9525">
            <a:noFill/>
            <a:miter lim="800000"/>
            <a:headEnd/>
            <a:tailEnd/>
          </a:ln>
          <a:effectLst/>
        </p:spPr>
      </p:pic>
    </p:spTree>
    <p:extLst>
      <p:ext uri="{BB962C8B-B14F-4D97-AF65-F5344CB8AC3E}">
        <p14:creationId xmlns:p14="http://schemas.microsoft.com/office/powerpoint/2010/main" val="3767786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0" name="Unvan 1"/>
          <p:cNvSpPr>
            <a:spLocks noGrp="1"/>
          </p:cNvSpPr>
          <p:nvPr>
            <p:ph type="title"/>
          </p:nvPr>
        </p:nvSpPr>
        <p:spPr>
          <a:xfrm>
            <a:off x="1476461" y="0"/>
            <a:ext cx="8649051" cy="1115736"/>
          </a:xfrm>
        </p:spPr>
        <p:txBody>
          <a:bodyPr/>
          <a:lstStyle/>
          <a:p>
            <a:r>
              <a:rPr lang="tr-TR" sz="2800" dirty="0">
                <a:solidFill>
                  <a:schemeClr val="bg1"/>
                </a:solidFill>
              </a:rPr>
              <a:t>GİRİŞ YAPILACAK MODÜL BAŞLIKLARI</a:t>
            </a:r>
          </a:p>
        </p:txBody>
      </p:sp>
      <p:sp>
        <p:nvSpPr>
          <p:cNvPr id="11" name="Metin kutusu 3"/>
          <p:cNvSpPr txBox="1">
            <a:spLocks noChangeArrowheads="1"/>
          </p:cNvSpPr>
          <p:nvPr/>
        </p:nvSpPr>
        <p:spPr bwMode="auto">
          <a:xfrm>
            <a:off x="2061905" y="1266739"/>
            <a:ext cx="671600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sz="2400" b="1" dirty="0">
                <a:solidFill>
                  <a:srgbClr val="00B0F0"/>
                </a:solidFill>
              </a:rPr>
              <a:t>MEİS MODÜLÜNDE </a:t>
            </a:r>
            <a:r>
              <a:rPr lang="tr-TR" sz="2400" b="1" dirty="0"/>
              <a:t>GİRİLMESİ GEREKEN EKRANLAR</a:t>
            </a:r>
          </a:p>
          <a:p>
            <a:pPr algn="ctr" eaLnBrk="1" hangingPunct="1"/>
            <a:r>
              <a:rPr lang="tr-TR" sz="3600" b="1" dirty="0">
                <a:solidFill>
                  <a:srgbClr val="FF0000"/>
                </a:solidFill>
              </a:rPr>
              <a:t>ANAOKULLAR (Resmi)</a:t>
            </a:r>
          </a:p>
        </p:txBody>
      </p:sp>
      <p:sp>
        <p:nvSpPr>
          <p:cNvPr id="12" name="Metin kutusu 15"/>
          <p:cNvSpPr txBox="1"/>
          <p:nvPr/>
        </p:nvSpPr>
        <p:spPr>
          <a:xfrm>
            <a:off x="3463617" y="2256919"/>
            <a:ext cx="3831818" cy="369332"/>
          </a:xfrm>
          <a:prstGeom prst="rect">
            <a:avLst/>
          </a:prstGeom>
          <a:noFill/>
        </p:spPr>
        <p:txBody>
          <a:bodyPr wrap="none" rtlCol="0">
            <a:spAutoFit/>
          </a:bodyPr>
          <a:lstStyle/>
          <a:p>
            <a:r>
              <a:rPr lang="tr-TR" dirty="0"/>
              <a:t>11 EKRANDA VERİ GİRİŞİ YAPILMALIDIR</a:t>
            </a:r>
          </a:p>
        </p:txBody>
      </p:sp>
      <p:pic>
        <p:nvPicPr>
          <p:cNvPr id="13" name="Resim 2"/>
          <p:cNvPicPr>
            <a:picLocks noChangeAspect="1"/>
          </p:cNvPicPr>
          <p:nvPr/>
        </p:nvPicPr>
        <p:blipFill>
          <a:blip r:embed="rId6"/>
          <a:stretch>
            <a:fillRect/>
          </a:stretch>
        </p:blipFill>
        <p:spPr>
          <a:xfrm>
            <a:off x="1139114" y="2686495"/>
            <a:ext cx="8915400" cy="3143250"/>
          </a:xfrm>
          <a:prstGeom prst="rect">
            <a:avLst/>
          </a:prstGeom>
        </p:spPr>
      </p:pic>
    </p:spTree>
    <p:extLst>
      <p:ext uri="{BB962C8B-B14F-4D97-AF65-F5344CB8AC3E}">
        <p14:creationId xmlns:p14="http://schemas.microsoft.com/office/powerpoint/2010/main" val="3463753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4" name="Unvan 1"/>
          <p:cNvSpPr>
            <a:spLocks noGrp="1"/>
          </p:cNvSpPr>
          <p:nvPr>
            <p:ph type="title"/>
          </p:nvPr>
        </p:nvSpPr>
        <p:spPr>
          <a:xfrm>
            <a:off x="1501629" y="201336"/>
            <a:ext cx="7382312" cy="897622"/>
          </a:xfrm>
        </p:spPr>
        <p:txBody>
          <a:bodyPr/>
          <a:lstStyle/>
          <a:p>
            <a:r>
              <a:rPr lang="tr-TR" sz="2800" b="1" dirty="0">
                <a:solidFill>
                  <a:schemeClr val="bg1"/>
                </a:solidFill>
              </a:rPr>
              <a:t>GİRİŞ YAPILACAK MODÜL BAŞLIKLARI</a:t>
            </a:r>
          </a:p>
        </p:txBody>
      </p:sp>
      <p:sp>
        <p:nvSpPr>
          <p:cNvPr id="15" name="Metin kutusu 3"/>
          <p:cNvSpPr txBox="1">
            <a:spLocks noChangeArrowheads="1"/>
          </p:cNvSpPr>
          <p:nvPr/>
        </p:nvSpPr>
        <p:spPr bwMode="auto">
          <a:xfrm>
            <a:off x="2280019" y="1174459"/>
            <a:ext cx="671600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sz="2400" b="1" dirty="0">
                <a:solidFill>
                  <a:srgbClr val="00B0F0"/>
                </a:solidFill>
              </a:rPr>
              <a:t>MEİS MODÜLÜNDE </a:t>
            </a:r>
            <a:r>
              <a:rPr lang="tr-TR" sz="2400" b="1" dirty="0"/>
              <a:t>GİRİLMESİ GEREKEN EKRANLAR</a:t>
            </a:r>
          </a:p>
          <a:p>
            <a:pPr algn="ctr" eaLnBrk="1" hangingPunct="1"/>
            <a:r>
              <a:rPr lang="tr-TR" sz="3600" b="1" dirty="0">
                <a:solidFill>
                  <a:srgbClr val="FF0000"/>
                </a:solidFill>
              </a:rPr>
              <a:t>ANAOKULLAR (Özel)</a:t>
            </a:r>
          </a:p>
        </p:txBody>
      </p:sp>
      <p:sp>
        <p:nvSpPr>
          <p:cNvPr id="16" name="Metin kutusu 7"/>
          <p:cNvSpPr txBox="1"/>
          <p:nvPr/>
        </p:nvSpPr>
        <p:spPr>
          <a:xfrm>
            <a:off x="3766532" y="2145643"/>
            <a:ext cx="3831818" cy="369332"/>
          </a:xfrm>
          <a:prstGeom prst="rect">
            <a:avLst/>
          </a:prstGeom>
          <a:noFill/>
        </p:spPr>
        <p:txBody>
          <a:bodyPr wrap="none" rtlCol="0">
            <a:spAutoFit/>
          </a:bodyPr>
          <a:lstStyle/>
          <a:p>
            <a:r>
              <a:rPr lang="tr-TR" dirty="0"/>
              <a:t>15 EKRANDA VERİ GİRİŞİ YAPILMALIDIR</a:t>
            </a:r>
          </a:p>
        </p:txBody>
      </p:sp>
      <p:pic>
        <p:nvPicPr>
          <p:cNvPr id="17" name="Resim 2"/>
          <p:cNvPicPr>
            <a:picLocks noChangeAspect="1"/>
          </p:cNvPicPr>
          <p:nvPr/>
        </p:nvPicPr>
        <p:blipFill>
          <a:blip r:embed="rId6"/>
          <a:stretch>
            <a:fillRect/>
          </a:stretch>
        </p:blipFill>
        <p:spPr>
          <a:xfrm>
            <a:off x="964734" y="2541864"/>
            <a:ext cx="9907399" cy="3682767"/>
          </a:xfrm>
          <a:prstGeom prst="rect">
            <a:avLst/>
          </a:prstGeom>
        </p:spPr>
      </p:pic>
    </p:spTree>
    <p:extLst>
      <p:ext uri="{BB962C8B-B14F-4D97-AF65-F5344CB8AC3E}">
        <p14:creationId xmlns:p14="http://schemas.microsoft.com/office/powerpoint/2010/main" val="3463753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0" name="Unvan 1"/>
          <p:cNvSpPr>
            <a:spLocks noGrp="1"/>
          </p:cNvSpPr>
          <p:nvPr>
            <p:ph type="title"/>
          </p:nvPr>
        </p:nvSpPr>
        <p:spPr>
          <a:xfrm>
            <a:off x="1493240" y="100667"/>
            <a:ext cx="8061821" cy="1057013"/>
          </a:xfrm>
        </p:spPr>
        <p:txBody>
          <a:bodyPr/>
          <a:lstStyle/>
          <a:p>
            <a:r>
              <a:rPr lang="tr-TR" sz="2800" b="1" dirty="0">
                <a:solidFill>
                  <a:schemeClr val="bg1"/>
                </a:solidFill>
              </a:rPr>
              <a:t>GİRİŞ YAPILACAK MODÜL BAŞLIKLARI</a:t>
            </a:r>
          </a:p>
        </p:txBody>
      </p:sp>
      <p:sp>
        <p:nvSpPr>
          <p:cNvPr id="11" name="Metin kutusu 3"/>
          <p:cNvSpPr txBox="1">
            <a:spLocks noChangeArrowheads="1"/>
          </p:cNvSpPr>
          <p:nvPr/>
        </p:nvSpPr>
        <p:spPr bwMode="auto">
          <a:xfrm>
            <a:off x="2196130" y="1174459"/>
            <a:ext cx="671600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sz="2400" b="1" dirty="0">
                <a:solidFill>
                  <a:srgbClr val="00B0F0"/>
                </a:solidFill>
              </a:rPr>
              <a:t>MEİS MODÜLÜNDE </a:t>
            </a:r>
            <a:r>
              <a:rPr lang="tr-TR" sz="2400" b="1" dirty="0"/>
              <a:t>GİRİLMESİ GEREKEN EKRANLAR</a:t>
            </a:r>
          </a:p>
          <a:p>
            <a:pPr algn="ctr" eaLnBrk="1" hangingPunct="1"/>
            <a:r>
              <a:rPr lang="tr-TR" sz="3600" b="1" dirty="0">
                <a:solidFill>
                  <a:srgbClr val="FF0000"/>
                </a:solidFill>
              </a:rPr>
              <a:t>İLKOKULLAR (Resmi)</a:t>
            </a:r>
          </a:p>
        </p:txBody>
      </p:sp>
      <p:sp>
        <p:nvSpPr>
          <p:cNvPr id="12" name="Metin kutusu 8"/>
          <p:cNvSpPr txBox="1"/>
          <p:nvPr/>
        </p:nvSpPr>
        <p:spPr>
          <a:xfrm>
            <a:off x="3593185" y="2180321"/>
            <a:ext cx="3831818" cy="369332"/>
          </a:xfrm>
          <a:prstGeom prst="rect">
            <a:avLst/>
          </a:prstGeom>
          <a:noFill/>
        </p:spPr>
        <p:txBody>
          <a:bodyPr wrap="none" rtlCol="0">
            <a:spAutoFit/>
          </a:bodyPr>
          <a:lstStyle/>
          <a:p>
            <a:r>
              <a:rPr lang="tr-TR" dirty="0"/>
              <a:t>11 EKRANDA VERİ GİRİŞİ YAPILMALIDIR</a:t>
            </a:r>
          </a:p>
        </p:txBody>
      </p:sp>
      <p:pic>
        <p:nvPicPr>
          <p:cNvPr id="13" name="Resim 2"/>
          <p:cNvPicPr>
            <a:picLocks noChangeAspect="1"/>
          </p:cNvPicPr>
          <p:nvPr/>
        </p:nvPicPr>
        <p:blipFill>
          <a:blip r:embed="rId6"/>
          <a:stretch>
            <a:fillRect/>
          </a:stretch>
        </p:blipFill>
        <p:spPr>
          <a:xfrm>
            <a:off x="914400" y="2649057"/>
            <a:ext cx="10318459" cy="3114675"/>
          </a:xfrm>
          <a:prstGeom prst="rect">
            <a:avLst/>
          </a:prstGeom>
        </p:spPr>
      </p:pic>
    </p:spTree>
    <p:extLst>
      <p:ext uri="{BB962C8B-B14F-4D97-AF65-F5344CB8AC3E}">
        <p14:creationId xmlns:p14="http://schemas.microsoft.com/office/powerpoint/2010/main" val="3463753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0" name="Unvan 1"/>
          <p:cNvSpPr>
            <a:spLocks noGrp="1"/>
          </p:cNvSpPr>
          <p:nvPr>
            <p:ph type="title"/>
          </p:nvPr>
        </p:nvSpPr>
        <p:spPr>
          <a:xfrm>
            <a:off x="1362648" y="209725"/>
            <a:ext cx="8964200" cy="908050"/>
          </a:xfrm>
        </p:spPr>
        <p:txBody>
          <a:bodyPr/>
          <a:lstStyle/>
          <a:p>
            <a:r>
              <a:rPr lang="tr-TR" sz="2800" b="1" dirty="0">
                <a:solidFill>
                  <a:schemeClr val="bg1"/>
                </a:solidFill>
              </a:rPr>
              <a:t>GİRİŞ YAPILACAK MODÜL BAŞLIKLARI</a:t>
            </a:r>
          </a:p>
        </p:txBody>
      </p:sp>
      <p:sp>
        <p:nvSpPr>
          <p:cNvPr id="11" name="Metin kutusu 3"/>
          <p:cNvSpPr txBox="1">
            <a:spLocks noChangeArrowheads="1"/>
          </p:cNvSpPr>
          <p:nvPr/>
        </p:nvSpPr>
        <p:spPr bwMode="auto">
          <a:xfrm>
            <a:off x="2246463" y="1149292"/>
            <a:ext cx="671600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sz="2400" b="1" dirty="0">
                <a:solidFill>
                  <a:srgbClr val="00B0F0"/>
                </a:solidFill>
              </a:rPr>
              <a:t>MEİS MODÜLÜNDE </a:t>
            </a:r>
            <a:r>
              <a:rPr lang="tr-TR" sz="2400" b="1" dirty="0"/>
              <a:t>GİRİLMESİ GEREKEN EKRANLAR</a:t>
            </a:r>
          </a:p>
          <a:p>
            <a:pPr algn="ctr" eaLnBrk="1" hangingPunct="1"/>
            <a:r>
              <a:rPr lang="tr-TR" sz="3600" b="1" dirty="0">
                <a:solidFill>
                  <a:srgbClr val="FF0000"/>
                </a:solidFill>
              </a:rPr>
              <a:t>İLKOKULLAR (Özel)</a:t>
            </a:r>
          </a:p>
        </p:txBody>
      </p:sp>
      <p:sp>
        <p:nvSpPr>
          <p:cNvPr id="12" name="Metin kutusu 7"/>
          <p:cNvSpPr txBox="1"/>
          <p:nvPr/>
        </p:nvSpPr>
        <p:spPr>
          <a:xfrm>
            <a:off x="3726761" y="2033024"/>
            <a:ext cx="3831818" cy="369332"/>
          </a:xfrm>
          <a:prstGeom prst="rect">
            <a:avLst/>
          </a:prstGeom>
          <a:noFill/>
        </p:spPr>
        <p:txBody>
          <a:bodyPr wrap="none" rtlCol="0">
            <a:spAutoFit/>
          </a:bodyPr>
          <a:lstStyle/>
          <a:p>
            <a:r>
              <a:rPr lang="tr-TR" dirty="0"/>
              <a:t>15 EKRANDA VERİ GİRİŞİ YAPILMALIDIR</a:t>
            </a:r>
          </a:p>
        </p:txBody>
      </p:sp>
      <p:pic>
        <p:nvPicPr>
          <p:cNvPr id="13" name="Resim 2"/>
          <p:cNvPicPr>
            <a:picLocks noChangeAspect="1"/>
          </p:cNvPicPr>
          <p:nvPr/>
        </p:nvPicPr>
        <p:blipFill>
          <a:blip r:embed="rId6"/>
          <a:stretch>
            <a:fillRect/>
          </a:stretch>
        </p:blipFill>
        <p:spPr>
          <a:xfrm>
            <a:off x="939567" y="2424418"/>
            <a:ext cx="10174321" cy="3733101"/>
          </a:xfrm>
          <a:prstGeom prst="rect">
            <a:avLst/>
          </a:prstGeom>
        </p:spPr>
      </p:pic>
    </p:spTree>
    <p:extLst>
      <p:ext uri="{BB962C8B-B14F-4D97-AF65-F5344CB8AC3E}">
        <p14:creationId xmlns:p14="http://schemas.microsoft.com/office/powerpoint/2010/main" val="3463753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0" name="Unvan 1"/>
          <p:cNvSpPr>
            <a:spLocks noGrp="1"/>
          </p:cNvSpPr>
          <p:nvPr>
            <p:ph type="title"/>
          </p:nvPr>
        </p:nvSpPr>
        <p:spPr>
          <a:xfrm>
            <a:off x="1325461" y="100667"/>
            <a:ext cx="8724550" cy="1040235"/>
          </a:xfrm>
        </p:spPr>
        <p:txBody>
          <a:bodyPr/>
          <a:lstStyle/>
          <a:p>
            <a:r>
              <a:rPr lang="tr-TR" sz="2800" b="1" dirty="0">
                <a:solidFill>
                  <a:schemeClr val="bg1"/>
                </a:solidFill>
              </a:rPr>
              <a:t>GİRİŞ YAPILACAK MODÜL BAŞLIKLARI</a:t>
            </a:r>
          </a:p>
        </p:txBody>
      </p:sp>
      <p:sp>
        <p:nvSpPr>
          <p:cNvPr id="11" name="Metin kutusu 3"/>
          <p:cNvSpPr txBox="1">
            <a:spLocks noChangeArrowheads="1"/>
          </p:cNvSpPr>
          <p:nvPr/>
        </p:nvSpPr>
        <p:spPr bwMode="auto">
          <a:xfrm>
            <a:off x="2028350" y="1174460"/>
            <a:ext cx="671600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sz="2400" b="1" dirty="0">
                <a:solidFill>
                  <a:srgbClr val="00B0F0"/>
                </a:solidFill>
              </a:rPr>
              <a:t>MEİS MODÜLÜNDE </a:t>
            </a:r>
            <a:r>
              <a:rPr lang="tr-TR" sz="2400" b="1" dirty="0"/>
              <a:t>GİRİLMESİ GEREKEN EKRANLAR</a:t>
            </a:r>
          </a:p>
          <a:p>
            <a:pPr algn="ctr" eaLnBrk="1" hangingPunct="1"/>
            <a:r>
              <a:rPr lang="tr-TR" sz="3600" b="1" dirty="0">
                <a:solidFill>
                  <a:srgbClr val="FF0000"/>
                </a:solidFill>
              </a:rPr>
              <a:t>ORTAOKULLAR (Resmi)</a:t>
            </a:r>
          </a:p>
        </p:txBody>
      </p:sp>
      <p:sp>
        <p:nvSpPr>
          <p:cNvPr id="12" name="Metin kutusu 8"/>
          <p:cNvSpPr txBox="1"/>
          <p:nvPr/>
        </p:nvSpPr>
        <p:spPr>
          <a:xfrm>
            <a:off x="3446839" y="2104836"/>
            <a:ext cx="3831818" cy="369332"/>
          </a:xfrm>
          <a:prstGeom prst="rect">
            <a:avLst/>
          </a:prstGeom>
          <a:noFill/>
        </p:spPr>
        <p:txBody>
          <a:bodyPr wrap="none" rtlCol="0">
            <a:spAutoFit/>
          </a:bodyPr>
          <a:lstStyle/>
          <a:p>
            <a:r>
              <a:rPr lang="tr-TR" dirty="0"/>
              <a:t>11 EKRANDA VERİ GİRİŞİ YAPILMALIDIR</a:t>
            </a:r>
          </a:p>
        </p:txBody>
      </p:sp>
      <p:pic>
        <p:nvPicPr>
          <p:cNvPr id="13" name="Resim 2"/>
          <p:cNvPicPr>
            <a:picLocks noChangeAspect="1"/>
          </p:cNvPicPr>
          <p:nvPr/>
        </p:nvPicPr>
        <p:blipFill>
          <a:blip r:embed="rId6"/>
          <a:stretch>
            <a:fillRect/>
          </a:stretch>
        </p:blipFill>
        <p:spPr>
          <a:xfrm>
            <a:off x="855677" y="2570756"/>
            <a:ext cx="10486239" cy="3544818"/>
          </a:xfrm>
          <a:prstGeom prst="rect">
            <a:avLst/>
          </a:prstGeom>
        </p:spPr>
      </p:pic>
    </p:spTree>
    <p:extLst>
      <p:ext uri="{BB962C8B-B14F-4D97-AF65-F5344CB8AC3E}">
        <p14:creationId xmlns:p14="http://schemas.microsoft.com/office/powerpoint/2010/main" val="3463753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0" name="Unvan 1"/>
          <p:cNvSpPr>
            <a:spLocks noGrp="1"/>
          </p:cNvSpPr>
          <p:nvPr>
            <p:ph type="title"/>
          </p:nvPr>
        </p:nvSpPr>
        <p:spPr>
          <a:xfrm>
            <a:off x="1291905" y="125834"/>
            <a:ext cx="8967831" cy="1015069"/>
          </a:xfrm>
        </p:spPr>
        <p:txBody>
          <a:bodyPr/>
          <a:lstStyle/>
          <a:p>
            <a:r>
              <a:rPr lang="tr-TR" sz="2800" b="1" dirty="0">
                <a:solidFill>
                  <a:schemeClr val="bg1"/>
                </a:solidFill>
              </a:rPr>
              <a:t>GİRİŞ YAPILACAK MODÜL BAŞLIKLARI</a:t>
            </a:r>
          </a:p>
        </p:txBody>
      </p:sp>
      <p:sp>
        <p:nvSpPr>
          <p:cNvPr id="11" name="Metin kutusu 3"/>
          <p:cNvSpPr txBox="1">
            <a:spLocks noChangeArrowheads="1"/>
          </p:cNvSpPr>
          <p:nvPr/>
        </p:nvSpPr>
        <p:spPr bwMode="auto">
          <a:xfrm>
            <a:off x="2332139" y="1166070"/>
            <a:ext cx="68957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sz="2400" b="1" dirty="0">
                <a:solidFill>
                  <a:srgbClr val="00B0F0"/>
                </a:solidFill>
              </a:rPr>
              <a:t>MEİS MODÜLÜNDE </a:t>
            </a:r>
            <a:r>
              <a:rPr lang="tr-TR" sz="2400" b="1" dirty="0"/>
              <a:t>GİRİLMESİ GEREKEN EKRANLAR</a:t>
            </a:r>
          </a:p>
          <a:p>
            <a:pPr algn="ctr" eaLnBrk="1" hangingPunct="1"/>
            <a:r>
              <a:rPr lang="tr-TR" sz="3600" b="1" dirty="0">
                <a:solidFill>
                  <a:srgbClr val="FF0000"/>
                </a:solidFill>
              </a:rPr>
              <a:t>ORTAOKULLAR (Özel)</a:t>
            </a:r>
          </a:p>
        </p:txBody>
      </p:sp>
      <p:sp>
        <p:nvSpPr>
          <p:cNvPr id="12" name="Metin kutusu 7"/>
          <p:cNvSpPr txBox="1"/>
          <p:nvPr/>
        </p:nvSpPr>
        <p:spPr>
          <a:xfrm>
            <a:off x="3799178" y="2069917"/>
            <a:ext cx="3831818" cy="369332"/>
          </a:xfrm>
          <a:prstGeom prst="rect">
            <a:avLst/>
          </a:prstGeom>
          <a:noFill/>
        </p:spPr>
        <p:txBody>
          <a:bodyPr wrap="none" rtlCol="0">
            <a:spAutoFit/>
          </a:bodyPr>
          <a:lstStyle/>
          <a:p>
            <a:r>
              <a:rPr lang="tr-TR" dirty="0"/>
              <a:t>15 EKRANDA VERİ GİRİŞİ YAPILMALIDIR</a:t>
            </a:r>
          </a:p>
        </p:txBody>
      </p:sp>
      <p:pic>
        <p:nvPicPr>
          <p:cNvPr id="13" name="Resim 2"/>
          <p:cNvPicPr>
            <a:picLocks noChangeAspect="1"/>
          </p:cNvPicPr>
          <p:nvPr/>
        </p:nvPicPr>
        <p:blipFill>
          <a:blip r:embed="rId6"/>
          <a:stretch>
            <a:fillRect/>
          </a:stretch>
        </p:blipFill>
        <p:spPr>
          <a:xfrm>
            <a:off x="906012" y="2424418"/>
            <a:ext cx="10201012" cy="3800213"/>
          </a:xfrm>
          <a:prstGeom prst="rect">
            <a:avLst/>
          </a:prstGeom>
        </p:spPr>
      </p:pic>
    </p:spTree>
    <p:extLst>
      <p:ext uri="{BB962C8B-B14F-4D97-AF65-F5344CB8AC3E}">
        <p14:creationId xmlns:p14="http://schemas.microsoft.com/office/powerpoint/2010/main" val="3463753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0" name="Unvan 1"/>
          <p:cNvSpPr>
            <a:spLocks noGrp="1"/>
          </p:cNvSpPr>
          <p:nvPr>
            <p:ph type="title"/>
          </p:nvPr>
        </p:nvSpPr>
        <p:spPr>
          <a:xfrm>
            <a:off x="1350628" y="-1"/>
            <a:ext cx="8481269" cy="1140903"/>
          </a:xfrm>
        </p:spPr>
        <p:txBody>
          <a:bodyPr/>
          <a:lstStyle/>
          <a:p>
            <a:r>
              <a:rPr lang="tr-TR" sz="2800" b="1" dirty="0">
                <a:solidFill>
                  <a:schemeClr val="bg1"/>
                </a:solidFill>
              </a:rPr>
              <a:t>GİRİŞ YAPILACAK MODÜL BAŞLIKLARI</a:t>
            </a:r>
          </a:p>
        </p:txBody>
      </p:sp>
      <p:sp>
        <p:nvSpPr>
          <p:cNvPr id="11" name="Metin kutusu 3"/>
          <p:cNvSpPr txBox="1">
            <a:spLocks noChangeArrowheads="1"/>
          </p:cNvSpPr>
          <p:nvPr/>
        </p:nvSpPr>
        <p:spPr bwMode="auto">
          <a:xfrm>
            <a:off x="2313575" y="1157681"/>
            <a:ext cx="671600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sz="2400" b="1" dirty="0">
                <a:solidFill>
                  <a:srgbClr val="00B0F0"/>
                </a:solidFill>
              </a:rPr>
              <a:t>MEİS MODÜLÜNDE </a:t>
            </a:r>
            <a:r>
              <a:rPr lang="tr-TR" sz="2400" b="1" dirty="0"/>
              <a:t>GİRİLMESİ GEREKEN EKRANLAR</a:t>
            </a:r>
          </a:p>
          <a:p>
            <a:pPr algn="ctr" eaLnBrk="1" hangingPunct="1"/>
            <a:r>
              <a:rPr lang="tr-TR" sz="3600" b="1" dirty="0">
                <a:solidFill>
                  <a:srgbClr val="FF0000"/>
                </a:solidFill>
              </a:rPr>
              <a:t>LİSELER (Genel Lise - Resmi)</a:t>
            </a:r>
          </a:p>
        </p:txBody>
      </p:sp>
      <p:sp>
        <p:nvSpPr>
          <p:cNvPr id="12" name="Metin kutusu 8"/>
          <p:cNvSpPr txBox="1"/>
          <p:nvPr/>
        </p:nvSpPr>
        <p:spPr>
          <a:xfrm>
            <a:off x="3692937" y="2054481"/>
            <a:ext cx="3831818" cy="369332"/>
          </a:xfrm>
          <a:prstGeom prst="rect">
            <a:avLst/>
          </a:prstGeom>
          <a:noFill/>
        </p:spPr>
        <p:txBody>
          <a:bodyPr wrap="none" rtlCol="0">
            <a:spAutoFit/>
          </a:bodyPr>
          <a:lstStyle/>
          <a:p>
            <a:r>
              <a:rPr lang="tr-TR" dirty="0"/>
              <a:t>11 EKRANDA VERİ GİRİŞİ YAPILMALIDIR</a:t>
            </a:r>
          </a:p>
        </p:txBody>
      </p:sp>
      <p:pic>
        <p:nvPicPr>
          <p:cNvPr id="13" name="Resim 2"/>
          <p:cNvPicPr>
            <a:picLocks noChangeAspect="1"/>
          </p:cNvPicPr>
          <p:nvPr/>
        </p:nvPicPr>
        <p:blipFill>
          <a:blip r:embed="rId6"/>
          <a:stretch>
            <a:fillRect/>
          </a:stretch>
        </p:blipFill>
        <p:spPr>
          <a:xfrm>
            <a:off x="1803400" y="2540664"/>
            <a:ext cx="8585200" cy="3105150"/>
          </a:xfrm>
          <a:prstGeom prst="rect">
            <a:avLst/>
          </a:prstGeom>
        </p:spPr>
      </p:pic>
    </p:spTree>
    <p:extLst>
      <p:ext uri="{BB962C8B-B14F-4D97-AF65-F5344CB8AC3E}">
        <p14:creationId xmlns:p14="http://schemas.microsoft.com/office/powerpoint/2010/main" val="3463753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0" name="Unvan 1"/>
          <p:cNvSpPr>
            <a:spLocks noGrp="1"/>
          </p:cNvSpPr>
          <p:nvPr>
            <p:ph type="title"/>
          </p:nvPr>
        </p:nvSpPr>
        <p:spPr>
          <a:xfrm>
            <a:off x="1241571" y="0"/>
            <a:ext cx="9152389" cy="1140903"/>
          </a:xfrm>
        </p:spPr>
        <p:txBody>
          <a:bodyPr/>
          <a:lstStyle/>
          <a:p>
            <a:r>
              <a:rPr lang="tr-TR" sz="2800" b="1" dirty="0">
                <a:solidFill>
                  <a:schemeClr val="bg1"/>
                </a:solidFill>
              </a:rPr>
              <a:t>GİRİŞ YAPILACAK MODÜL BAŞLIKLARI</a:t>
            </a:r>
          </a:p>
        </p:txBody>
      </p:sp>
      <p:sp>
        <p:nvSpPr>
          <p:cNvPr id="11" name="Metin kutusu 3"/>
          <p:cNvSpPr txBox="1">
            <a:spLocks noChangeArrowheads="1"/>
          </p:cNvSpPr>
          <p:nvPr/>
        </p:nvSpPr>
        <p:spPr bwMode="auto">
          <a:xfrm>
            <a:off x="2319880" y="1182849"/>
            <a:ext cx="671600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sz="2400" b="1" dirty="0">
                <a:solidFill>
                  <a:srgbClr val="00B0F0"/>
                </a:solidFill>
              </a:rPr>
              <a:t>MEİS MODÜLÜNDE </a:t>
            </a:r>
            <a:r>
              <a:rPr lang="tr-TR" sz="2400" b="1" dirty="0"/>
              <a:t>GİRİLMESİ GEREKEN EKRANLAR</a:t>
            </a:r>
          </a:p>
          <a:p>
            <a:pPr algn="ctr" eaLnBrk="1" hangingPunct="1"/>
            <a:r>
              <a:rPr lang="tr-TR" sz="3600" b="1" dirty="0">
                <a:solidFill>
                  <a:srgbClr val="FF0000"/>
                </a:solidFill>
              </a:rPr>
              <a:t>LİSELER (Genel Lise - Özel)</a:t>
            </a:r>
          </a:p>
        </p:txBody>
      </p:sp>
      <p:sp>
        <p:nvSpPr>
          <p:cNvPr id="12" name="Metin kutusu 7"/>
          <p:cNvSpPr txBox="1"/>
          <p:nvPr/>
        </p:nvSpPr>
        <p:spPr>
          <a:xfrm>
            <a:off x="3673718" y="2210133"/>
            <a:ext cx="3831818" cy="369332"/>
          </a:xfrm>
          <a:prstGeom prst="rect">
            <a:avLst/>
          </a:prstGeom>
          <a:noFill/>
        </p:spPr>
        <p:txBody>
          <a:bodyPr wrap="none" rtlCol="0">
            <a:spAutoFit/>
          </a:bodyPr>
          <a:lstStyle/>
          <a:p>
            <a:r>
              <a:rPr lang="tr-TR" dirty="0"/>
              <a:t>15 EKRANDA VERİ GİRİŞİ YAPILMALIDIR</a:t>
            </a:r>
          </a:p>
        </p:txBody>
      </p:sp>
      <p:pic>
        <p:nvPicPr>
          <p:cNvPr id="13" name="Resim 2"/>
          <p:cNvPicPr>
            <a:picLocks noChangeAspect="1"/>
          </p:cNvPicPr>
          <p:nvPr/>
        </p:nvPicPr>
        <p:blipFill>
          <a:blip r:embed="rId6"/>
          <a:stretch>
            <a:fillRect/>
          </a:stretch>
        </p:blipFill>
        <p:spPr>
          <a:xfrm>
            <a:off x="1098958" y="2567033"/>
            <a:ext cx="10058400" cy="3665988"/>
          </a:xfrm>
          <a:prstGeom prst="rect">
            <a:avLst/>
          </a:prstGeom>
        </p:spPr>
      </p:pic>
    </p:spTree>
    <p:extLst>
      <p:ext uri="{BB962C8B-B14F-4D97-AF65-F5344CB8AC3E}">
        <p14:creationId xmlns:p14="http://schemas.microsoft.com/office/powerpoint/2010/main" val="3463753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0" name="Unvan 1"/>
          <p:cNvSpPr>
            <a:spLocks noGrp="1"/>
          </p:cNvSpPr>
          <p:nvPr>
            <p:ph type="title"/>
          </p:nvPr>
        </p:nvSpPr>
        <p:spPr>
          <a:xfrm>
            <a:off x="1728132" y="167780"/>
            <a:ext cx="7818540" cy="931178"/>
          </a:xfrm>
        </p:spPr>
        <p:txBody>
          <a:bodyPr/>
          <a:lstStyle/>
          <a:p>
            <a:r>
              <a:rPr lang="tr-TR" sz="2800" b="1" dirty="0">
                <a:solidFill>
                  <a:schemeClr val="bg1"/>
                </a:solidFill>
              </a:rPr>
              <a:t>GİRİŞ YAPILACAK MODÜL BAŞLIKLARI</a:t>
            </a:r>
          </a:p>
        </p:txBody>
      </p:sp>
      <p:sp>
        <p:nvSpPr>
          <p:cNvPr id="11" name="Metin kutusu 3"/>
          <p:cNvSpPr txBox="1">
            <a:spLocks noChangeArrowheads="1"/>
          </p:cNvSpPr>
          <p:nvPr/>
        </p:nvSpPr>
        <p:spPr bwMode="auto">
          <a:xfrm>
            <a:off x="1978016" y="1182849"/>
            <a:ext cx="671600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sz="2400" b="1" dirty="0">
                <a:solidFill>
                  <a:srgbClr val="00B0F0"/>
                </a:solidFill>
              </a:rPr>
              <a:t>MEİS MODÜLÜNDE </a:t>
            </a:r>
            <a:r>
              <a:rPr lang="tr-TR" sz="2400" b="1" dirty="0"/>
              <a:t>GİRİLMESİ GEREKEN EKRANLAR</a:t>
            </a:r>
          </a:p>
          <a:p>
            <a:pPr algn="ctr" eaLnBrk="1" hangingPunct="1"/>
            <a:r>
              <a:rPr lang="tr-TR" sz="3600" b="1" dirty="0">
                <a:solidFill>
                  <a:srgbClr val="FF0000"/>
                </a:solidFill>
              </a:rPr>
              <a:t>LİSELER (Temel Lise - Özel)</a:t>
            </a:r>
          </a:p>
        </p:txBody>
      </p:sp>
      <p:sp>
        <p:nvSpPr>
          <p:cNvPr id="12" name="Metin kutusu 7"/>
          <p:cNvSpPr txBox="1"/>
          <p:nvPr/>
        </p:nvSpPr>
        <p:spPr>
          <a:xfrm>
            <a:off x="3405822" y="2151377"/>
            <a:ext cx="3831818" cy="369332"/>
          </a:xfrm>
          <a:prstGeom prst="rect">
            <a:avLst/>
          </a:prstGeom>
          <a:noFill/>
        </p:spPr>
        <p:txBody>
          <a:bodyPr wrap="none" rtlCol="0">
            <a:spAutoFit/>
          </a:bodyPr>
          <a:lstStyle/>
          <a:p>
            <a:r>
              <a:rPr lang="tr-TR" dirty="0"/>
              <a:t>17 EKRANDA VERİ GİRİŞİ YAPILMALIDIR</a:t>
            </a:r>
          </a:p>
        </p:txBody>
      </p:sp>
      <p:pic>
        <p:nvPicPr>
          <p:cNvPr id="13" name="Resim 2"/>
          <p:cNvPicPr>
            <a:picLocks noChangeAspect="1"/>
          </p:cNvPicPr>
          <p:nvPr/>
        </p:nvPicPr>
        <p:blipFill>
          <a:blip r:embed="rId6"/>
          <a:stretch>
            <a:fillRect/>
          </a:stretch>
        </p:blipFill>
        <p:spPr>
          <a:xfrm>
            <a:off x="755009" y="2508309"/>
            <a:ext cx="10333545" cy="3615654"/>
          </a:xfrm>
          <a:prstGeom prst="rect">
            <a:avLst/>
          </a:prstGeom>
        </p:spPr>
      </p:pic>
    </p:spTree>
    <p:extLst>
      <p:ext uri="{BB962C8B-B14F-4D97-AF65-F5344CB8AC3E}">
        <p14:creationId xmlns:p14="http://schemas.microsoft.com/office/powerpoint/2010/main" val="3463753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0" name="Unvan 1"/>
          <p:cNvSpPr>
            <a:spLocks noGrp="1"/>
          </p:cNvSpPr>
          <p:nvPr>
            <p:ph type="title"/>
          </p:nvPr>
        </p:nvSpPr>
        <p:spPr>
          <a:xfrm>
            <a:off x="1770077" y="-1"/>
            <a:ext cx="8120543" cy="1140903"/>
          </a:xfrm>
        </p:spPr>
        <p:txBody>
          <a:bodyPr/>
          <a:lstStyle/>
          <a:p>
            <a:r>
              <a:rPr lang="tr-TR" sz="2800" b="1" dirty="0">
                <a:solidFill>
                  <a:schemeClr val="bg1"/>
                </a:solidFill>
              </a:rPr>
              <a:t>GİRİŞ YAPILACAK MODÜL BAŞLIKLARI</a:t>
            </a:r>
          </a:p>
        </p:txBody>
      </p:sp>
      <p:sp>
        <p:nvSpPr>
          <p:cNvPr id="11" name="Metin kutusu 3"/>
          <p:cNvSpPr txBox="1">
            <a:spLocks noChangeArrowheads="1"/>
          </p:cNvSpPr>
          <p:nvPr/>
        </p:nvSpPr>
        <p:spPr bwMode="auto">
          <a:xfrm>
            <a:off x="2281806" y="1166070"/>
            <a:ext cx="687897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sz="2400" b="1" dirty="0">
                <a:solidFill>
                  <a:srgbClr val="00B0F0"/>
                </a:solidFill>
              </a:rPr>
              <a:t>MEİS MODÜLÜNDE </a:t>
            </a:r>
            <a:r>
              <a:rPr lang="tr-TR" sz="2400" b="1" dirty="0"/>
              <a:t>GİRİLMESİ GEREKEN EKRANLAR</a:t>
            </a:r>
          </a:p>
          <a:p>
            <a:pPr algn="ctr" eaLnBrk="1" hangingPunct="1"/>
            <a:r>
              <a:rPr lang="tr-TR" sz="3600" b="1" dirty="0">
                <a:solidFill>
                  <a:srgbClr val="FF0000"/>
                </a:solidFill>
              </a:rPr>
              <a:t>LİSELER (Meslek Liseleri - Resmi)</a:t>
            </a:r>
          </a:p>
        </p:txBody>
      </p:sp>
      <p:sp>
        <p:nvSpPr>
          <p:cNvPr id="12" name="Metin kutusu 7"/>
          <p:cNvSpPr txBox="1"/>
          <p:nvPr/>
        </p:nvSpPr>
        <p:spPr>
          <a:xfrm>
            <a:off x="3690496" y="2071784"/>
            <a:ext cx="3831818" cy="369332"/>
          </a:xfrm>
          <a:prstGeom prst="rect">
            <a:avLst/>
          </a:prstGeom>
          <a:noFill/>
        </p:spPr>
        <p:txBody>
          <a:bodyPr wrap="none" rtlCol="0">
            <a:spAutoFit/>
          </a:bodyPr>
          <a:lstStyle/>
          <a:p>
            <a:r>
              <a:rPr lang="tr-TR" dirty="0"/>
              <a:t>15 EKRANDA VERİ GİRİŞİ YAPILMALIDIR</a:t>
            </a:r>
          </a:p>
        </p:txBody>
      </p:sp>
      <p:pic>
        <p:nvPicPr>
          <p:cNvPr id="13" name="Resim 2"/>
          <p:cNvPicPr>
            <a:picLocks noChangeAspect="1"/>
          </p:cNvPicPr>
          <p:nvPr/>
        </p:nvPicPr>
        <p:blipFill>
          <a:blip r:embed="rId6"/>
          <a:stretch>
            <a:fillRect/>
          </a:stretch>
        </p:blipFill>
        <p:spPr>
          <a:xfrm>
            <a:off x="570451" y="2407640"/>
            <a:ext cx="10735954" cy="3699545"/>
          </a:xfrm>
          <a:prstGeom prst="rect">
            <a:avLst/>
          </a:prstGeom>
        </p:spPr>
      </p:pic>
    </p:spTree>
    <p:extLst>
      <p:ext uri="{BB962C8B-B14F-4D97-AF65-F5344CB8AC3E}">
        <p14:creationId xmlns:p14="http://schemas.microsoft.com/office/powerpoint/2010/main" val="3463753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 xmlns:a16="http://schemas.microsoft.com/office/drawing/2014/main" id="{598C5034-7285-421C-996F-7B193D1E47A7}"/>
              </a:ext>
            </a:extLst>
          </p:cNvPr>
          <p:cNvSpPr txBox="1"/>
          <p:nvPr/>
        </p:nvSpPr>
        <p:spPr>
          <a:xfrm>
            <a:off x="4153609" y="1375213"/>
            <a:ext cx="3884781" cy="369332"/>
          </a:xfrm>
          <a:prstGeom prst="rect">
            <a:avLst/>
          </a:prstGeom>
          <a:noFill/>
        </p:spPr>
        <p:txBody>
          <a:bodyPr wrap="none" rtlCol="0">
            <a:spAutoFit/>
          </a:bodyPr>
          <a:lstStyle/>
          <a:p>
            <a:pPr algn="ctr"/>
            <a:r>
              <a:rPr lang="tr-TR" b="1" dirty="0">
                <a:solidFill>
                  <a:srgbClr val="FF0000"/>
                </a:solidFill>
              </a:rPr>
              <a:t>VERİ GİRİŞLERİNE BAŞLAMADAN ÖNCE</a:t>
            </a:r>
          </a:p>
        </p:txBody>
      </p:sp>
      <p:sp>
        <p:nvSpPr>
          <p:cNvPr id="13" name="Rectangle 12">
            <a:extLst>
              <a:ext uri="{FF2B5EF4-FFF2-40B4-BE49-F238E27FC236}">
                <a16:creationId xmlns="" xmlns:a16="http://schemas.microsoft.com/office/drawing/2014/main" id="{98814F7F-A5CB-4A54-AC80-47D46691D991}"/>
              </a:ext>
            </a:extLst>
          </p:cNvPr>
          <p:cNvSpPr/>
          <p:nvPr/>
        </p:nvSpPr>
        <p:spPr>
          <a:xfrm>
            <a:off x="1913664" y="1953248"/>
            <a:ext cx="8424936" cy="1200329"/>
          </a:xfrm>
          <a:prstGeom prst="rect">
            <a:avLst/>
          </a:prstGeom>
        </p:spPr>
        <p:txBody>
          <a:bodyPr wrap="square">
            <a:spAutoFit/>
          </a:bodyPr>
          <a:lstStyle/>
          <a:p>
            <a:pPr algn="ctr"/>
            <a:r>
              <a:rPr lang="tr-TR" dirty="0">
                <a:solidFill>
                  <a:srgbClr val="222222"/>
                </a:solidFill>
                <a:latin typeface="Times New Roman" panose="02020603050405020304" pitchFamily="18" charset="0"/>
              </a:rPr>
              <a:t>  Kurum ve okulların ilk yapacağı işlem, </a:t>
            </a:r>
            <a:r>
              <a:rPr lang="tr-TR" dirty="0">
                <a:solidFill>
                  <a:srgbClr val="FF0000"/>
                </a:solidFill>
                <a:latin typeface="Times New Roman" panose="02020603050405020304" pitchFamily="18" charset="0"/>
              </a:rPr>
              <a:t>Bina adres/kontrol ekranına girip kurumun kendisine ait binası var yada yok seçeneklerinden sonra sırasıyla diğer işlemler ile  adres bilgilerini güncelleyip kaydetmesi gerekir. </a:t>
            </a:r>
            <a:r>
              <a:rPr lang="tr-TR" dirty="0">
                <a:solidFill>
                  <a:srgbClr val="222222"/>
                </a:solidFill>
                <a:latin typeface="Times New Roman" panose="02020603050405020304" pitchFamily="18" charset="0"/>
              </a:rPr>
              <a:t>Daha sonra diğer ekranlara bilgi girişi yapılacaktır.</a:t>
            </a:r>
            <a:endParaRPr lang="tr-TR" dirty="0"/>
          </a:p>
        </p:txBody>
      </p:sp>
      <p:sp>
        <p:nvSpPr>
          <p:cNvPr id="14" name="Rectangle 13">
            <a:extLst>
              <a:ext uri="{FF2B5EF4-FFF2-40B4-BE49-F238E27FC236}">
                <a16:creationId xmlns="" xmlns:a16="http://schemas.microsoft.com/office/drawing/2014/main" id="{A5DFC7F5-E018-4217-A9C1-5D1FA80321DB}"/>
              </a:ext>
            </a:extLst>
          </p:cNvPr>
          <p:cNvSpPr/>
          <p:nvPr/>
        </p:nvSpPr>
        <p:spPr>
          <a:xfrm>
            <a:off x="409977" y="3507167"/>
            <a:ext cx="11372045" cy="1754326"/>
          </a:xfrm>
          <a:prstGeom prst="rect">
            <a:avLst/>
          </a:prstGeom>
        </p:spPr>
        <p:txBody>
          <a:bodyPr wrap="square">
            <a:spAutoFit/>
          </a:bodyPr>
          <a:lstStyle/>
          <a:p>
            <a:pPr algn="ctr">
              <a:spcAft>
                <a:spcPts val="0"/>
              </a:spcAft>
            </a:pPr>
            <a:r>
              <a:rPr lang="tr-TR" b="1" dirty="0">
                <a:solidFill>
                  <a:srgbClr val="FF0000"/>
                </a:solidFill>
                <a:latin typeface="Times New Roman" panose="02020603050405020304" pitchFamily="18" charset="0"/>
              </a:rPr>
              <a:t>Kendine ait binası olan okullar (VAR seçeneğini işaretleyenler)</a:t>
            </a:r>
            <a:r>
              <a:rPr lang="tr-TR" dirty="0">
                <a:solidFill>
                  <a:srgbClr val="FF0000"/>
                </a:solidFill>
                <a:latin typeface="Times New Roman" panose="02020603050405020304" pitchFamily="18" charset="0"/>
              </a:rPr>
              <a:t> TAHSİS ekranının dışında tüm ekranlara bilgi girişi yapacaklardır. </a:t>
            </a:r>
            <a:r>
              <a:rPr lang="tr-TR" b="1" dirty="0">
                <a:solidFill>
                  <a:srgbClr val="365F91"/>
                </a:solidFill>
                <a:latin typeface="Times New Roman" panose="02020603050405020304" pitchFamily="18" charset="0"/>
              </a:rPr>
              <a:t>(BİNA BİLGİLERİ VE BİNA KULLANIM EKRANLARINA mutlaka bilgi girişi yapacaklardır</a:t>
            </a:r>
            <a:r>
              <a:rPr lang="tr-TR" b="1" dirty="0">
                <a:solidFill>
                  <a:srgbClr val="4F6228"/>
                </a:solidFill>
                <a:latin typeface="Times New Roman" panose="02020603050405020304" pitchFamily="18" charset="0"/>
              </a:rPr>
              <a:t>.) </a:t>
            </a:r>
            <a:r>
              <a:rPr lang="tr-TR" b="1" dirty="0">
                <a:solidFill>
                  <a:srgbClr val="222222"/>
                </a:solidFill>
                <a:latin typeface="Times New Roman" panose="02020603050405020304" pitchFamily="18" charset="0"/>
              </a:rPr>
              <a:t>(Bilgisi olmayan ekranları BOŞ olarak kaydetmeleri gerekir.) Durum onay ekranında işlem görünmesi için ise </a:t>
            </a:r>
            <a:r>
              <a:rPr lang="tr-TR" b="1" u="sng" dirty="0">
                <a:solidFill>
                  <a:srgbClr val="222222"/>
                </a:solidFill>
                <a:latin typeface="Times New Roman" panose="02020603050405020304" pitchFamily="18" charset="0"/>
              </a:rPr>
              <a:t>TAHSİS ekranın</a:t>
            </a:r>
            <a:r>
              <a:rPr lang="en-US" b="1" u="sng" dirty="0">
                <a:solidFill>
                  <a:srgbClr val="222222"/>
                </a:solidFill>
                <a:latin typeface="Times New Roman" panose="02020603050405020304" pitchFamily="18" charset="0"/>
              </a:rPr>
              <a:t>a</a:t>
            </a:r>
            <a:r>
              <a:rPr lang="tr-TR" b="1" u="sng" dirty="0">
                <a:solidFill>
                  <a:srgbClr val="222222"/>
                </a:solidFill>
                <a:latin typeface="Times New Roman" panose="02020603050405020304" pitchFamily="18" charset="0"/>
              </a:rPr>
              <a:t> girip çıkması yeterli</a:t>
            </a:r>
            <a:r>
              <a:rPr lang="en-US" b="1" u="sng" dirty="0" err="1">
                <a:solidFill>
                  <a:srgbClr val="222222"/>
                </a:solidFill>
                <a:latin typeface="Times New Roman" panose="02020603050405020304" pitchFamily="18" charset="0"/>
              </a:rPr>
              <a:t>dir</a:t>
            </a:r>
            <a:r>
              <a:rPr lang="tr-TR" b="1" u="sng" dirty="0">
                <a:solidFill>
                  <a:srgbClr val="222222"/>
                </a:solidFill>
                <a:latin typeface="Times New Roman" panose="02020603050405020304" pitchFamily="18" charset="0"/>
              </a:rPr>
              <a:t>.</a:t>
            </a:r>
            <a:endParaRPr lang="tr-TR" u="sng" dirty="0">
              <a:solidFill>
                <a:srgbClr val="222222"/>
              </a:solidFill>
              <a:latin typeface="Times New Roman" panose="02020603050405020304" pitchFamily="18" charset="0"/>
            </a:endParaRPr>
          </a:p>
          <a:p>
            <a:pPr algn="ctr">
              <a:spcAft>
                <a:spcPts val="0"/>
              </a:spcAft>
            </a:pPr>
            <a:r>
              <a:rPr lang="tr-TR" b="1" dirty="0">
                <a:solidFill>
                  <a:srgbClr val="222222"/>
                </a:solidFill>
                <a:latin typeface="Times New Roman" panose="02020603050405020304" pitchFamily="18" charset="0"/>
              </a:rPr>
              <a:t>    </a:t>
            </a:r>
            <a:r>
              <a:rPr lang="tr-TR" b="1" dirty="0">
                <a:solidFill>
                  <a:srgbClr val="FF0000"/>
                </a:solidFill>
                <a:latin typeface="Times New Roman" panose="02020603050405020304" pitchFamily="18" charset="0"/>
              </a:rPr>
              <a:t>NOT: Bina bilgileri ekranına girilince SOL ÜST KÖŞEDEKİ  yeni BUTONUNA BASARAK ekranın açılmasını sağlayın) (EK DOSYAYA BAKINIZ)</a:t>
            </a:r>
            <a:endParaRPr lang="tr-TR" b="0" i="0" dirty="0">
              <a:solidFill>
                <a:srgbClr val="FF0000"/>
              </a:solidFill>
              <a:effectLst/>
              <a:latin typeface="Times New Roman" panose="02020603050405020304" pitchFamily="18" charset="0"/>
            </a:endParaRPr>
          </a:p>
        </p:txBody>
      </p:sp>
    </p:spTree>
    <p:extLst>
      <p:ext uri="{BB962C8B-B14F-4D97-AF65-F5344CB8AC3E}">
        <p14:creationId xmlns:p14="http://schemas.microsoft.com/office/powerpoint/2010/main" val="1404826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0" name="Unvan 1"/>
          <p:cNvSpPr>
            <a:spLocks noGrp="1"/>
          </p:cNvSpPr>
          <p:nvPr>
            <p:ph type="title"/>
          </p:nvPr>
        </p:nvSpPr>
        <p:spPr>
          <a:xfrm>
            <a:off x="1392572" y="0"/>
            <a:ext cx="8707774" cy="1182848"/>
          </a:xfrm>
        </p:spPr>
        <p:txBody>
          <a:bodyPr/>
          <a:lstStyle/>
          <a:p>
            <a:r>
              <a:rPr lang="tr-TR" sz="2800" b="1" dirty="0">
                <a:solidFill>
                  <a:schemeClr val="bg1"/>
                </a:solidFill>
              </a:rPr>
              <a:t>GİRİŞ YAPILACAK MODÜL BAŞLIKLARI</a:t>
            </a:r>
          </a:p>
        </p:txBody>
      </p:sp>
      <p:sp>
        <p:nvSpPr>
          <p:cNvPr id="11" name="Metin kutusu 2"/>
          <p:cNvSpPr txBox="1"/>
          <p:nvPr/>
        </p:nvSpPr>
        <p:spPr>
          <a:xfrm>
            <a:off x="3905234" y="1857365"/>
            <a:ext cx="4872203" cy="584775"/>
          </a:xfrm>
          <a:prstGeom prst="rect">
            <a:avLst/>
          </a:prstGeom>
          <a:noFill/>
        </p:spPr>
        <p:txBody>
          <a:bodyPr wrap="square" rtlCol="0">
            <a:spAutoFit/>
          </a:bodyPr>
          <a:lstStyle/>
          <a:p>
            <a:r>
              <a:rPr lang="tr-TR" sz="3200" b="1" dirty="0">
                <a:solidFill>
                  <a:srgbClr val="FF0000"/>
                </a:solidFill>
              </a:rPr>
              <a:t>ÖNEMLİ UYARI</a:t>
            </a:r>
          </a:p>
        </p:txBody>
      </p:sp>
      <p:sp>
        <p:nvSpPr>
          <p:cNvPr id="12" name="Dikdörtgen 3"/>
          <p:cNvSpPr/>
          <p:nvPr/>
        </p:nvSpPr>
        <p:spPr>
          <a:xfrm>
            <a:off x="2459766" y="2724260"/>
            <a:ext cx="7272469" cy="1384995"/>
          </a:xfrm>
          <a:prstGeom prst="rect">
            <a:avLst/>
          </a:prstGeom>
        </p:spPr>
        <p:txBody>
          <a:bodyPr wrap="square">
            <a:spAutoFit/>
          </a:bodyPr>
          <a:lstStyle/>
          <a:p>
            <a:pPr marL="0" indent="0" algn="ctr" fontAlgn="auto">
              <a:spcAft>
                <a:spcPts val="0"/>
              </a:spcAft>
              <a:buFont typeface="Arial" panose="020B0604020202020204" pitchFamily="34" charset="0"/>
              <a:buNone/>
              <a:defRPr/>
            </a:pPr>
            <a:r>
              <a:rPr lang="tr-TR" sz="2800" b="1" dirty="0">
                <a:solidFill>
                  <a:schemeClr val="tx1">
                    <a:lumMod val="95000"/>
                    <a:lumOff val="5000"/>
                  </a:schemeClr>
                </a:solidFill>
                <a:latin typeface="Baskerville Old Face" pitchFamily="18" charset="0"/>
              </a:rPr>
              <a:t>Hizmete giriş yılı</a:t>
            </a:r>
            <a:r>
              <a:rPr lang="en-US" sz="2800" b="1" dirty="0">
                <a:solidFill>
                  <a:schemeClr val="tx1">
                    <a:lumMod val="95000"/>
                    <a:lumOff val="5000"/>
                  </a:schemeClr>
                </a:solidFill>
                <a:latin typeface="Baskerville Old Face" pitchFamily="18" charset="0"/>
              </a:rPr>
              <a:t>nı</a:t>
            </a:r>
            <a:r>
              <a:rPr lang="tr-TR" sz="2800" b="1" dirty="0">
                <a:solidFill>
                  <a:schemeClr val="tx1">
                    <a:lumMod val="95000"/>
                    <a:lumOff val="5000"/>
                  </a:schemeClr>
                </a:solidFill>
                <a:latin typeface="Baskerville Old Face" pitchFamily="18" charset="0"/>
              </a:rPr>
              <a:t> girmemiş olan okul ve kurumların girmesi</a:t>
            </a:r>
            <a:endParaRPr lang="en-US" sz="2800" b="1" dirty="0">
              <a:solidFill>
                <a:schemeClr val="tx1">
                  <a:lumMod val="95000"/>
                  <a:lumOff val="5000"/>
                </a:schemeClr>
              </a:solidFill>
              <a:latin typeface="Baskerville Old Face" pitchFamily="18" charset="0"/>
            </a:endParaRPr>
          </a:p>
          <a:p>
            <a:pPr marL="0" indent="0" algn="ctr" fontAlgn="auto">
              <a:spcAft>
                <a:spcPts val="0"/>
              </a:spcAft>
              <a:buFont typeface="Arial" panose="020B0604020202020204" pitchFamily="34" charset="0"/>
              <a:buNone/>
              <a:defRPr/>
            </a:pPr>
            <a:r>
              <a:rPr lang="tr-TR" sz="2800" b="1" dirty="0">
                <a:solidFill>
                  <a:schemeClr val="tx1">
                    <a:lumMod val="95000"/>
                    <a:lumOff val="5000"/>
                  </a:schemeClr>
                </a:solidFill>
              </a:rPr>
              <a:t> </a:t>
            </a:r>
            <a:r>
              <a:rPr lang="tr-TR" sz="2800" b="1" u="sng" dirty="0">
                <a:solidFill>
                  <a:srgbClr val="FF0000"/>
                </a:solidFill>
              </a:rPr>
              <a:t>ZORUNLUDUR</a:t>
            </a:r>
            <a:r>
              <a:rPr lang="tr-TR" sz="2800" b="1" dirty="0">
                <a:solidFill>
                  <a:srgbClr val="FF0000"/>
                </a:solidFill>
              </a:rPr>
              <a:t>. </a:t>
            </a:r>
          </a:p>
        </p:txBody>
      </p:sp>
    </p:spTree>
    <p:extLst>
      <p:ext uri="{BB962C8B-B14F-4D97-AF65-F5344CB8AC3E}">
        <p14:creationId xmlns:p14="http://schemas.microsoft.com/office/powerpoint/2010/main" val="3463753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0" name="5 Metin kutusu"/>
          <p:cNvSpPr txBox="1">
            <a:spLocks noChangeArrowheads="1"/>
          </p:cNvSpPr>
          <p:nvPr/>
        </p:nvSpPr>
        <p:spPr bwMode="auto">
          <a:xfrm>
            <a:off x="1007435" y="2233206"/>
            <a:ext cx="1038225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b="1" dirty="0">
                <a:solidFill>
                  <a:srgbClr val="00B050"/>
                </a:solidFill>
                <a:latin typeface="Century Gothic" panose="020B0502020202020204" pitchFamily="34" charset="0"/>
              </a:rPr>
              <a:t>	</a:t>
            </a:r>
            <a:r>
              <a:rPr lang="tr-TR" altLang="tr-TR" sz="2400" b="1" dirty="0">
                <a:solidFill>
                  <a:srgbClr val="00B050"/>
                </a:solidFill>
                <a:latin typeface="Baskerville Old Face" pitchFamily="18" charset="0"/>
              </a:rPr>
              <a:t>Öğrenci sayılarının net alınabilmesi için </a:t>
            </a:r>
            <a:r>
              <a:rPr lang="tr-TR" altLang="tr-TR" sz="2400" b="1" dirty="0">
                <a:solidFill>
                  <a:srgbClr val="FF0000"/>
                </a:solidFill>
                <a:latin typeface="Baskerville Old Face" pitchFamily="18" charset="0"/>
              </a:rPr>
              <a:t>aday kayıttaki</a:t>
            </a:r>
            <a:r>
              <a:rPr lang="tr-TR" altLang="tr-TR" sz="2400" b="1" dirty="0">
                <a:solidFill>
                  <a:srgbClr val="00B050"/>
                </a:solidFill>
                <a:latin typeface="Baskerville Old Face" pitchFamily="18" charset="0"/>
              </a:rPr>
              <a:t> öğrencilerin </a:t>
            </a:r>
            <a:r>
              <a:rPr lang="tr-TR" altLang="tr-TR" sz="2400" b="1" dirty="0">
                <a:solidFill>
                  <a:srgbClr val="FF0000"/>
                </a:solidFill>
                <a:latin typeface="Baskerville Old Face" pitchFamily="18" charset="0"/>
              </a:rPr>
              <a:t>kesin kayıta </a:t>
            </a:r>
            <a:r>
              <a:rPr lang="tr-TR" altLang="tr-TR" sz="2400" b="1" dirty="0">
                <a:solidFill>
                  <a:srgbClr val="00B050"/>
                </a:solidFill>
                <a:latin typeface="Baskerville Old Face" pitchFamily="18" charset="0"/>
              </a:rPr>
              <a:t>geçirilmesi gerekmektedir.</a:t>
            </a:r>
          </a:p>
          <a:p>
            <a:pPr algn="just" eaLnBrk="1" hangingPunct="1">
              <a:spcBef>
                <a:spcPct val="0"/>
              </a:spcBef>
              <a:buFontTx/>
              <a:buNone/>
            </a:pPr>
            <a:endParaRPr lang="tr-TR" altLang="tr-TR" sz="2400" b="1" dirty="0">
              <a:solidFill>
                <a:srgbClr val="00B050"/>
              </a:solidFill>
              <a:latin typeface="Baskerville Old Face" pitchFamily="18" charset="0"/>
            </a:endParaRPr>
          </a:p>
          <a:p>
            <a:pPr algn="just" eaLnBrk="1" hangingPunct="1">
              <a:spcBef>
                <a:spcPct val="0"/>
              </a:spcBef>
              <a:buNone/>
            </a:pPr>
            <a:r>
              <a:rPr lang="tr-TR" altLang="tr-TR" sz="2400" b="1" dirty="0">
                <a:solidFill>
                  <a:srgbClr val="00B050"/>
                </a:solidFill>
                <a:latin typeface="Baskerville Old Face" pitchFamily="18" charset="0"/>
              </a:rPr>
              <a:t>	Nakil işlemlerinde </a:t>
            </a:r>
            <a:r>
              <a:rPr lang="tr-TR" altLang="tr-TR" sz="2400" b="1" dirty="0">
                <a:solidFill>
                  <a:srgbClr val="FF0000"/>
                </a:solidFill>
                <a:latin typeface="Baskerville Old Face" pitchFamily="18" charset="0"/>
              </a:rPr>
              <a:t>bekleyen</a:t>
            </a:r>
            <a:r>
              <a:rPr lang="tr-TR" altLang="tr-TR" sz="2400" b="1" dirty="0">
                <a:solidFill>
                  <a:srgbClr val="00B050"/>
                </a:solidFill>
                <a:latin typeface="Baskerville Old Face" pitchFamily="18" charset="0"/>
              </a:rPr>
              <a:t> öğrenci varsa onaylanacaktır.</a:t>
            </a:r>
          </a:p>
          <a:p>
            <a:pPr algn="just" eaLnBrk="1" hangingPunct="1">
              <a:spcBef>
                <a:spcPct val="0"/>
              </a:spcBef>
              <a:buFontTx/>
              <a:buNone/>
            </a:pPr>
            <a:endParaRPr lang="tr-TR" altLang="tr-TR" sz="2400" b="1" dirty="0">
              <a:solidFill>
                <a:srgbClr val="00B050"/>
              </a:solidFill>
              <a:latin typeface="Baskerville Old Face" pitchFamily="18" charset="0"/>
            </a:endParaRPr>
          </a:p>
          <a:p>
            <a:pPr algn="just" eaLnBrk="1" hangingPunct="1">
              <a:spcBef>
                <a:spcPct val="0"/>
              </a:spcBef>
              <a:buFontTx/>
              <a:buNone/>
            </a:pPr>
            <a:r>
              <a:rPr lang="tr-TR" altLang="tr-TR" sz="2400" b="1" dirty="0">
                <a:solidFill>
                  <a:srgbClr val="00B050"/>
                </a:solidFill>
                <a:latin typeface="Baskerville Old Face" pitchFamily="18" charset="0"/>
              </a:rPr>
              <a:t>	Öğrencisi olmayıp </a:t>
            </a:r>
            <a:r>
              <a:rPr lang="tr-TR" altLang="tr-TR" sz="2400" b="1" dirty="0">
                <a:solidFill>
                  <a:srgbClr val="FF0000"/>
                </a:solidFill>
                <a:latin typeface="Baskerville Old Face" pitchFamily="18" charset="0"/>
              </a:rPr>
              <a:t>açık gözüken fazla şubelerin</a:t>
            </a:r>
            <a:r>
              <a:rPr lang="tr-TR" altLang="tr-TR" sz="2400" b="1" dirty="0">
                <a:solidFill>
                  <a:srgbClr val="00B050"/>
                </a:solidFill>
                <a:latin typeface="Baskerville Old Face" pitchFamily="18" charset="0"/>
              </a:rPr>
              <a:t> kapatılması gerekmektedir.</a:t>
            </a:r>
          </a:p>
        </p:txBody>
      </p:sp>
      <p:sp>
        <p:nvSpPr>
          <p:cNvPr id="11" name="Dikdörtgen 1"/>
          <p:cNvSpPr/>
          <p:nvPr/>
        </p:nvSpPr>
        <p:spPr>
          <a:xfrm>
            <a:off x="2029858" y="1323991"/>
            <a:ext cx="4961550" cy="769441"/>
          </a:xfrm>
          <a:prstGeom prst="rect">
            <a:avLst/>
          </a:prstGeom>
          <a:noFill/>
        </p:spPr>
        <p:txBody>
          <a:bodyPr wrap="none" lIns="91440" tIns="45720" rIns="91440" bIns="45720">
            <a:spAutoFit/>
          </a:bodyPr>
          <a:lstStyle/>
          <a:p>
            <a:pPr algn="ctr"/>
            <a:r>
              <a:rPr lang="tr-TR"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Veri Girişinden Önce</a:t>
            </a:r>
          </a:p>
        </p:txBody>
      </p:sp>
    </p:spTree>
    <p:extLst>
      <p:ext uri="{BB962C8B-B14F-4D97-AF65-F5344CB8AC3E}">
        <p14:creationId xmlns:p14="http://schemas.microsoft.com/office/powerpoint/2010/main" val="3463753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0" name="1 Başlık"/>
          <p:cNvSpPr>
            <a:spLocks noGrp="1"/>
          </p:cNvSpPr>
          <p:nvPr>
            <p:ph type="title"/>
          </p:nvPr>
        </p:nvSpPr>
        <p:spPr>
          <a:xfrm>
            <a:off x="2038526" y="26988"/>
            <a:ext cx="8343726" cy="1139082"/>
          </a:xfrm>
        </p:spPr>
        <p:txBody>
          <a:bodyPr/>
          <a:lstStyle/>
          <a:p>
            <a:r>
              <a:rPr lang="tr-TR" altLang="tr-TR" sz="2400" b="1" dirty="0">
                <a:solidFill>
                  <a:schemeClr val="bg1"/>
                </a:solidFill>
              </a:rPr>
              <a:t>VERİ GİRİŞ İŞLEMLERİNİN YAPILACAĞI MODÜLLER</a:t>
            </a:r>
          </a:p>
        </p:txBody>
      </p:sp>
      <p:sp>
        <p:nvSpPr>
          <p:cNvPr id="11" name="Text Box 7"/>
          <p:cNvSpPr txBox="1">
            <a:spLocks noChangeArrowheads="1"/>
          </p:cNvSpPr>
          <p:nvPr/>
        </p:nvSpPr>
        <p:spPr bwMode="auto">
          <a:xfrm>
            <a:off x="3352687" y="1166069"/>
            <a:ext cx="5281084"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tr-TR" altLang="tr-TR" sz="1400" b="1" dirty="0">
                <a:latin typeface="Tahoma" panose="020B0604030504040204" pitchFamily="34" charset="0"/>
              </a:rPr>
              <a:t>Mebbis  Modülü</a:t>
            </a:r>
          </a:p>
          <a:p>
            <a:pPr algn="ctr" eaLnBrk="1" hangingPunct="1">
              <a:spcBef>
                <a:spcPct val="50000"/>
              </a:spcBef>
              <a:buFontTx/>
              <a:buNone/>
            </a:pPr>
            <a:r>
              <a:rPr lang="tr-TR" altLang="tr-TR" sz="1400" b="1" dirty="0">
                <a:latin typeface="Tahoma" panose="020B0604030504040204" pitchFamily="34" charset="0"/>
              </a:rPr>
              <a:t>http://mebbis.meb.gov.tr</a:t>
            </a:r>
          </a:p>
        </p:txBody>
      </p:sp>
      <p:pic>
        <p:nvPicPr>
          <p:cNvPr id="2050" name="Picture 2"/>
          <p:cNvPicPr>
            <a:picLocks noChangeAspect="1" noChangeArrowheads="1"/>
          </p:cNvPicPr>
          <p:nvPr/>
        </p:nvPicPr>
        <p:blipFill>
          <a:blip r:embed="rId6"/>
          <a:srcRect/>
          <a:stretch>
            <a:fillRect/>
          </a:stretch>
        </p:blipFill>
        <p:spPr bwMode="auto">
          <a:xfrm>
            <a:off x="288099" y="1903956"/>
            <a:ext cx="11574049" cy="4158640"/>
          </a:xfrm>
          <a:prstGeom prst="rect">
            <a:avLst/>
          </a:prstGeom>
          <a:noFill/>
          <a:ln w="9525">
            <a:noFill/>
            <a:miter lim="800000"/>
            <a:headEnd/>
            <a:tailEnd/>
          </a:ln>
          <a:effectLst/>
        </p:spPr>
      </p:pic>
    </p:spTree>
    <p:extLst>
      <p:ext uri="{BB962C8B-B14F-4D97-AF65-F5344CB8AC3E}">
        <p14:creationId xmlns:p14="http://schemas.microsoft.com/office/powerpoint/2010/main" val="3463753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0" name="1 Başlık"/>
          <p:cNvSpPr>
            <a:spLocks noGrp="1"/>
          </p:cNvSpPr>
          <p:nvPr>
            <p:ph type="title"/>
          </p:nvPr>
        </p:nvSpPr>
        <p:spPr>
          <a:xfrm>
            <a:off x="2286000" y="26987"/>
            <a:ext cx="7361339" cy="1113915"/>
          </a:xfrm>
        </p:spPr>
        <p:txBody>
          <a:bodyPr>
            <a:normAutofit/>
          </a:bodyPr>
          <a:lstStyle/>
          <a:p>
            <a:r>
              <a:rPr lang="tr-TR" altLang="tr-TR" sz="3600" b="1" dirty="0">
                <a:solidFill>
                  <a:schemeClr val="bg1"/>
                </a:solidFill>
              </a:rPr>
              <a:t>Mebbis Modülü</a:t>
            </a:r>
          </a:p>
        </p:txBody>
      </p:sp>
      <p:sp>
        <p:nvSpPr>
          <p:cNvPr id="11" name="Text Box 7"/>
          <p:cNvSpPr txBox="1">
            <a:spLocks noChangeArrowheads="1"/>
          </p:cNvSpPr>
          <p:nvPr/>
        </p:nvSpPr>
        <p:spPr bwMode="auto">
          <a:xfrm>
            <a:off x="7407479" y="1166070"/>
            <a:ext cx="478452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tr-TR" altLang="tr-TR" sz="2400" b="1" dirty="0">
                <a:latin typeface="Tahoma" panose="020B0604030504040204" pitchFamily="34" charset="0"/>
              </a:rPr>
              <a:t>Resmi/Özel tüm okulöncesi, ilkokul/ortaokul </a:t>
            </a:r>
          </a:p>
          <a:p>
            <a:pPr algn="ctr" eaLnBrk="1" hangingPunct="1">
              <a:spcBef>
                <a:spcPct val="50000"/>
              </a:spcBef>
              <a:buFontTx/>
              <a:buNone/>
            </a:pPr>
            <a:r>
              <a:rPr lang="tr-TR" altLang="tr-TR" sz="2400" b="1" dirty="0">
                <a:latin typeface="Tahoma" panose="020B0604030504040204" pitchFamily="34" charset="0"/>
              </a:rPr>
              <a:t>ve Ortaöğretim Kurumları</a:t>
            </a:r>
          </a:p>
        </p:txBody>
      </p:sp>
      <p:pic>
        <p:nvPicPr>
          <p:cNvPr id="12" name="Picture 2"/>
          <p:cNvPicPr>
            <a:picLocks noChangeAspect="1"/>
          </p:cNvPicPr>
          <p:nvPr/>
        </p:nvPicPr>
        <p:blipFill>
          <a:blip r:embed="rId6"/>
          <a:stretch>
            <a:fillRect/>
          </a:stretch>
        </p:blipFill>
        <p:spPr>
          <a:xfrm>
            <a:off x="292101" y="1182848"/>
            <a:ext cx="2785919" cy="4763928"/>
          </a:xfrm>
          <a:prstGeom prst="rect">
            <a:avLst/>
          </a:prstGeom>
        </p:spPr>
      </p:pic>
      <p:pic>
        <p:nvPicPr>
          <p:cNvPr id="13" name="Picture 3"/>
          <p:cNvPicPr>
            <a:picLocks noChangeAspect="1"/>
          </p:cNvPicPr>
          <p:nvPr/>
        </p:nvPicPr>
        <p:blipFill>
          <a:blip r:embed="rId7"/>
          <a:stretch>
            <a:fillRect/>
          </a:stretch>
        </p:blipFill>
        <p:spPr>
          <a:xfrm>
            <a:off x="3533545" y="1199626"/>
            <a:ext cx="2641600" cy="2129074"/>
          </a:xfrm>
          <a:prstGeom prst="rect">
            <a:avLst/>
          </a:prstGeom>
        </p:spPr>
      </p:pic>
      <p:sp>
        <p:nvSpPr>
          <p:cNvPr id="14" name="Rectangular Callout 4"/>
          <p:cNvSpPr/>
          <p:nvPr/>
        </p:nvSpPr>
        <p:spPr>
          <a:xfrm>
            <a:off x="6630672" y="2366552"/>
            <a:ext cx="1001499" cy="558393"/>
          </a:xfrm>
          <a:prstGeom prst="wedgeRectCallout">
            <a:avLst>
              <a:gd name="adj1" fmla="val -277953"/>
              <a:gd name="adj2" fmla="val -6551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tr-TR" sz="3600" b="1" dirty="0">
                <a:solidFill>
                  <a:srgbClr val="FF0000"/>
                </a:solidFill>
              </a:rPr>
              <a:t>1</a:t>
            </a:r>
          </a:p>
        </p:txBody>
      </p:sp>
      <p:pic>
        <p:nvPicPr>
          <p:cNvPr id="15" name="Picture 5"/>
          <p:cNvPicPr>
            <a:picLocks noChangeAspect="1"/>
          </p:cNvPicPr>
          <p:nvPr/>
        </p:nvPicPr>
        <p:blipFill>
          <a:blip r:embed="rId8"/>
          <a:stretch>
            <a:fillRect/>
          </a:stretch>
        </p:blipFill>
        <p:spPr>
          <a:xfrm>
            <a:off x="3533546" y="3429001"/>
            <a:ext cx="5575300" cy="2771775"/>
          </a:xfrm>
          <a:prstGeom prst="rect">
            <a:avLst/>
          </a:prstGeom>
        </p:spPr>
      </p:pic>
      <p:sp>
        <p:nvSpPr>
          <p:cNvPr id="16" name="Rectangular Callout 14"/>
          <p:cNvSpPr/>
          <p:nvPr/>
        </p:nvSpPr>
        <p:spPr>
          <a:xfrm>
            <a:off x="7632171" y="4925613"/>
            <a:ext cx="1001499" cy="558393"/>
          </a:xfrm>
          <a:prstGeom prst="wedgeRectCallout">
            <a:avLst>
              <a:gd name="adj1" fmla="val -274602"/>
              <a:gd name="adj2" fmla="val -82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tr-TR" sz="3600" b="1" dirty="0">
                <a:solidFill>
                  <a:srgbClr val="FF0000"/>
                </a:solidFill>
              </a:rPr>
              <a:t>2</a:t>
            </a:r>
          </a:p>
        </p:txBody>
      </p:sp>
      <p:sp>
        <p:nvSpPr>
          <p:cNvPr id="17" name="TextBox 6"/>
          <p:cNvSpPr txBox="1"/>
          <p:nvPr/>
        </p:nvSpPr>
        <p:spPr>
          <a:xfrm>
            <a:off x="9289947" y="3465073"/>
            <a:ext cx="2758715" cy="1477328"/>
          </a:xfrm>
          <a:prstGeom prst="rect">
            <a:avLst/>
          </a:prstGeom>
          <a:noFill/>
        </p:spPr>
        <p:txBody>
          <a:bodyPr wrap="square" rtlCol="0">
            <a:spAutoFit/>
          </a:bodyPr>
          <a:lstStyle/>
          <a:p>
            <a:pPr algn="just"/>
            <a:r>
              <a:rPr lang="tr-TR" dirty="0"/>
              <a:t>1. Mebbis Modülü tıklandığında 2. adımdaki ekranda </a:t>
            </a:r>
            <a:r>
              <a:rPr lang="tr-TR" b="1" dirty="0">
                <a:solidFill>
                  <a:srgbClr val="FF0000"/>
                </a:solidFill>
              </a:rPr>
              <a:t>3.KURUM GENEL BİLGİLERİ </a:t>
            </a:r>
            <a:r>
              <a:rPr lang="tr-TR" dirty="0"/>
              <a:t>adımına tıklayınız.</a:t>
            </a:r>
          </a:p>
        </p:txBody>
      </p:sp>
      <p:sp>
        <p:nvSpPr>
          <p:cNvPr id="19" name="Rectangular Callout 18"/>
          <p:cNvSpPr/>
          <p:nvPr/>
        </p:nvSpPr>
        <p:spPr>
          <a:xfrm>
            <a:off x="8633669" y="5667579"/>
            <a:ext cx="1001499" cy="558393"/>
          </a:xfrm>
          <a:prstGeom prst="wedgeRectCallout">
            <a:avLst>
              <a:gd name="adj1" fmla="val -381293"/>
              <a:gd name="adj2" fmla="val -618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tr-TR" sz="3600" b="1" dirty="0">
                <a:solidFill>
                  <a:srgbClr val="FF0000"/>
                </a:solidFill>
              </a:rPr>
              <a:t>3</a:t>
            </a:r>
          </a:p>
        </p:txBody>
      </p:sp>
    </p:spTree>
    <p:extLst>
      <p:ext uri="{BB962C8B-B14F-4D97-AF65-F5344CB8AC3E}">
        <p14:creationId xmlns:p14="http://schemas.microsoft.com/office/powerpoint/2010/main" val="3463753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0" name="1 Başlık"/>
          <p:cNvSpPr>
            <a:spLocks noGrp="1"/>
          </p:cNvSpPr>
          <p:nvPr>
            <p:ph type="title"/>
          </p:nvPr>
        </p:nvSpPr>
        <p:spPr>
          <a:xfrm>
            <a:off x="1912690" y="26987"/>
            <a:ext cx="7608815" cy="1055193"/>
          </a:xfrm>
        </p:spPr>
        <p:txBody>
          <a:bodyPr>
            <a:normAutofit/>
          </a:bodyPr>
          <a:lstStyle/>
          <a:p>
            <a:r>
              <a:rPr lang="tr-TR" altLang="tr-TR" sz="3600" b="1" dirty="0">
                <a:solidFill>
                  <a:schemeClr val="bg1"/>
                </a:solidFill>
              </a:rPr>
              <a:t>Mebbis Modülü</a:t>
            </a:r>
          </a:p>
        </p:txBody>
      </p:sp>
      <p:sp>
        <p:nvSpPr>
          <p:cNvPr id="11" name="Dikdörtgen 10"/>
          <p:cNvSpPr>
            <a:spLocks noChangeArrowheads="1"/>
          </p:cNvSpPr>
          <p:nvPr/>
        </p:nvSpPr>
        <p:spPr bwMode="auto">
          <a:xfrm>
            <a:off x="539751" y="1174459"/>
            <a:ext cx="55689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2800" b="1" dirty="0">
                <a:solidFill>
                  <a:srgbClr val="FF0000"/>
                </a:solidFill>
              </a:rPr>
              <a:t>1. Bina Adres / Kontrol</a:t>
            </a:r>
            <a:endParaRPr lang="tr-TR" altLang="tr-TR" sz="1900" b="1" dirty="0"/>
          </a:p>
        </p:txBody>
      </p:sp>
      <p:pic>
        <p:nvPicPr>
          <p:cNvPr id="12" name="Picture 2"/>
          <p:cNvPicPr>
            <a:picLocks noChangeAspect="1"/>
          </p:cNvPicPr>
          <p:nvPr/>
        </p:nvPicPr>
        <p:blipFill>
          <a:blip r:embed="rId6"/>
          <a:stretch>
            <a:fillRect/>
          </a:stretch>
        </p:blipFill>
        <p:spPr>
          <a:xfrm>
            <a:off x="324517" y="1596035"/>
            <a:ext cx="2857211" cy="4255491"/>
          </a:xfrm>
          <a:prstGeom prst="rect">
            <a:avLst/>
          </a:prstGeom>
        </p:spPr>
      </p:pic>
      <p:sp>
        <p:nvSpPr>
          <p:cNvPr id="13" name="Rectangle 13"/>
          <p:cNvSpPr/>
          <p:nvPr/>
        </p:nvSpPr>
        <p:spPr>
          <a:xfrm>
            <a:off x="188384" y="5230021"/>
            <a:ext cx="3219317" cy="326230"/>
          </a:xfrm>
          <a:prstGeom prst="rect">
            <a:avLst/>
          </a:prstGeom>
          <a:noFill/>
          <a:ln w="3810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tr-TR" dirty="0"/>
          </a:p>
        </p:txBody>
      </p:sp>
      <p:pic>
        <p:nvPicPr>
          <p:cNvPr id="14" name="Picture 4"/>
          <p:cNvPicPr>
            <a:picLocks noChangeAspect="1"/>
          </p:cNvPicPr>
          <p:nvPr/>
        </p:nvPicPr>
        <p:blipFill>
          <a:blip r:embed="rId7"/>
          <a:stretch>
            <a:fillRect/>
          </a:stretch>
        </p:blipFill>
        <p:spPr>
          <a:xfrm>
            <a:off x="3515293" y="1611696"/>
            <a:ext cx="8105931" cy="2833489"/>
          </a:xfrm>
          <a:prstGeom prst="rect">
            <a:avLst/>
          </a:prstGeom>
        </p:spPr>
      </p:pic>
      <p:pic>
        <p:nvPicPr>
          <p:cNvPr id="15" name="Picture 6"/>
          <p:cNvPicPr>
            <a:picLocks noChangeAspect="1"/>
          </p:cNvPicPr>
          <p:nvPr/>
        </p:nvPicPr>
        <p:blipFill>
          <a:blip r:embed="rId8"/>
          <a:stretch>
            <a:fillRect/>
          </a:stretch>
        </p:blipFill>
        <p:spPr>
          <a:xfrm>
            <a:off x="6349999" y="4546832"/>
            <a:ext cx="5575300" cy="788565"/>
          </a:xfrm>
          <a:prstGeom prst="rect">
            <a:avLst/>
          </a:prstGeom>
        </p:spPr>
      </p:pic>
      <p:pic>
        <p:nvPicPr>
          <p:cNvPr id="16" name="Picture 7"/>
          <p:cNvPicPr>
            <a:picLocks noChangeAspect="1"/>
          </p:cNvPicPr>
          <p:nvPr/>
        </p:nvPicPr>
        <p:blipFill>
          <a:blip r:embed="rId9"/>
          <a:stretch>
            <a:fillRect/>
          </a:stretch>
        </p:blipFill>
        <p:spPr>
          <a:xfrm>
            <a:off x="1795757" y="5921375"/>
            <a:ext cx="10058400" cy="228600"/>
          </a:xfrm>
          <a:prstGeom prst="rect">
            <a:avLst/>
          </a:prstGeom>
        </p:spPr>
      </p:pic>
      <p:sp>
        <p:nvSpPr>
          <p:cNvPr id="17" name="Rounded Rectangle 8"/>
          <p:cNvSpPr/>
          <p:nvPr/>
        </p:nvSpPr>
        <p:spPr>
          <a:xfrm>
            <a:off x="3407701" y="4807134"/>
            <a:ext cx="864096" cy="566082"/>
          </a:xfrm>
          <a:prstGeom prst="round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2800" b="1" dirty="0">
                <a:solidFill>
                  <a:srgbClr val="FF0000"/>
                </a:solidFill>
              </a:rPr>
              <a:t>1</a:t>
            </a:r>
          </a:p>
        </p:txBody>
      </p:sp>
      <p:sp>
        <p:nvSpPr>
          <p:cNvPr id="19" name="Rounded Rectangle 25"/>
          <p:cNvSpPr/>
          <p:nvPr/>
        </p:nvSpPr>
        <p:spPr>
          <a:xfrm>
            <a:off x="9137648" y="1635852"/>
            <a:ext cx="864096" cy="512335"/>
          </a:xfrm>
          <a:prstGeom prst="round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2800" b="1" dirty="0">
                <a:solidFill>
                  <a:srgbClr val="FF0000"/>
                </a:solidFill>
              </a:rPr>
              <a:t>2</a:t>
            </a:r>
          </a:p>
        </p:txBody>
      </p:sp>
      <p:sp>
        <p:nvSpPr>
          <p:cNvPr id="20" name="Rounded Rectangle 26"/>
          <p:cNvSpPr/>
          <p:nvPr/>
        </p:nvSpPr>
        <p:spPr>
          <a:xfrm>
            <a:off x="10826868" y="4935222"/>
            <a:ext cx="864096" cy="566082"/>
          </a:xfrm>
          <a:prstGeom prst="round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2800" b="1" dirty="0">
                <a:solidFill>
                  <a:srgbClr val="FF0000"/>
                </a:solidFill>
              </a:rPr>
              <a:t>3</a:t>
            </a:r>
          </a:p>
        </p:txBody>
      </p:sp>
    </p:spTree>
    <p:extLst>
      <p:ext uri="{BB962C8B-B14F-4D97-AF65-F5344CB8AC3E}">
        <p14:creationId xmlns:p14="http://schemas.microsoft.com/office/powerpoint/2010/main" val="34637536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0" name="1 Başlık"/>
          <p:cNvSpPr>
            <a:spLocks noGrp="1"/>
          </p:cNvSpPr>
          <p:nvPr>
            <p:ph type="title"/>
          </p:nvPr>
        </p:nvSpPr>
        <p:spPr>
          <a:xfrm>
            <a:off x="1895913" y="26988"/>
            <a:ext cx="7927596" cy="1122304"/>
          </a:xfrm>
        </p:spPr>
        <p:txBody>
          <a:bodyPr>
            <a:normAutofit/>
          </a:bodyPr>
          <a:lstStyle/>
          <a:p>
            <a:r>
              <a:rPr lang="tr-TR" altLang="tr-TR" sz="3600" b="1" dirty="0">
                <a:solidFill>
                  <a:schemeClr val="bg1"/>
                </a:solidFill>
              </a:rPr>
              <a:t>Bina Sahibi ve Tahsisli Kurum</a:t>
            </a:r>
          </a:p>
        </p:txBody>
      </p:sp>
      <p:pic>
        <p:nvPicPr>
          <p:cNvPr id="11" name="Resi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6458" y="1065440"/>
            <a:ext cx="2688297" cy="2016223"/>
          </a:xfrm>
          <a:prstGeom prst="rect">
            <a:avLst/>
          </a:prstGeom>
        </p:spPr>
      </p:pic>
      <p:sp>
        <p:nvSpPr>
          <p:cNvPr id="12" name="Yuvarlatılmış Dikdörtgen 2"/>
          <p:cNvSpPr/>
          <p:nvPr/>
        </p:nvSpPr>
        <p:spPr>
          <a:xfrm>
            <a:off x="238969" y="1224793"/>
            <a:ext cx="4094063" cy="200430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3200" dirty="0">
                <a:ln w="0"/>
                <a:solidFill>
                  <a:schemeClr val="accent1"/>
                </a:solidFill>
                <a:effectLst>
                  <a:outerShdw blurRad="38100" dist="25400" dir="5400000" algn="ctr" rotWithShape="0">
                    <a:srgbClr val="6E747A">
                      <a:alpha val="43000"/>
                    </a:srgbClr>
                  </a:outerShdw>
                </a:effectLst>
              </a:rPr>
              <a:t>BİNA SAHİBİ</a:t>
            </a:r>
          </a:p>
          <a:p>
            <a:pPr algn="ctr"/>
            <a:endParaRPr lang="tr-TR" dirty="0"/>
          </a:p>
          <a:p>
            <a:pPr algn="ctr"/>
            <a:r>
              <a:rPr lang="tr-TR" dirty="0"/>
              <a:t>Binanın mülkiyetini üzerinde bulunduran  kurum</a:t>
            </a:r>
          </a:p>
          <a:p>
            <a:pPr algn="ctr"/>
            <a:endParaRPr lang="tr-TR" dirty="0"/>
          </a:p>
        </p:txBody>
      </p:sp>
      <p:sp>
        <p:nvSpPr>
          <p:cNvPr id="13" name="Yuvarlatılmış Dikdörtgen 11"/>
          <p:cNvSpPr/>
          <p:nvPr/>
        </p:nvSpPr>
        <p:spPr>
          <a:xfrm>
            <a:off x="7728182" y="1233182"/>
            <a:ext cx="4094063" cy="192390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2800" b="1" dirty="0">
                <a:solidFill>
                  <a:srgbClr val="FF0000"/>
                </a:solidFill>
              </a:rPr>
              <a:t>TAHSİSLİ KURUM</a:t>
            </a:r>
          </a:p>
          <a:p>
            <a:pPr algn="ctr"/>
            <a:endParaRPr lang="tr-TR" dirty="0"/>
          </a:p>
          <a:p>
            <a:pPr algn="ctr"/>
            <a:r>
              <a:rPr lang="tr-TR" dirty="0"/>
              <a:t>Binanın mülkiyetine sahip olmadığı halde </a:t>
            </a:r>
            <a:r>
              <a:rPr lang="tr-TR" dirty="0">
                <a:solidFill>
                  <a:srgbClr val="FF0000"/>
                </a:solidFill>
              </a:rPr>
              <a:t>misafir</a:t>
            </a:r>
            <a:r>
              <a:rPr lang="tr-TR" dirty="0"/>
              <a:t> olarak binayı kullanan kurum</a:t>
            </a:r>
          </a:p>
          <a:p>
            <a:pPr algn="ctr"/>
            <a:endParaRPr lang="tr-TR" dirty="0"/>
          </a:p>
        </p:txBody>
      </p:sp>
      <p:sp>
        <p:nvSpPr>
          <p:cNvPr id="14" name="Metin kutusu 3"/>
          <p:cNvSpPr txBox="1"/>
          <p:nvPr/>
        </p:nvSpPr>
        <p:spPr>
          <a:xfrm>
            <a:off x="292100" y="3429002"/>
            <a:ext cx="11427320" cy="3139321"/>
          </a:xfrm>
          <a:prstGeom prst="rect">
            <a:avLst/>
          </a:prstGeom>
          <a:noFill/>
        </p:spPr>
        <p:txBody>
          <a:bodyPr wrap="square" rtlCol="0">
            <a:spAutoFit/>
          </a:bodyPr>
          <a:lstStyle/>
          <a:p>
            <a:pPr algn="just"/>
            <a:r>
              <a:rPr lang="tr-TR" dirty="0">
                <a:solidFill>
                  <a:srgbClr val="FF0000"/>
                </a:solidFill>
                <a:latin typeface="Baskerville Old Face" pitchFamily="18" charset="0"/>
              </a:rPr>
              <a:t>Örnek 1</a:t>
            </a:r>
            <a:r>
              <a:rPr lang="tr-TR" dirty="0">
                <a:latin typeface="Baskerville Old Face" pitchFamily="18" charset="0"/>
              </a:rPr>
              <a:t>: Cumhuriyet İlkokulu ile Cumhuriyet Ortaokulu aynı binayı kullanmaktadır. Cumhuriyet İlkokulu bina sahibi Cumhuriyet Ortaokulu tahsisli kurumdur.</a:t>
            </a:r>
          </a:p>
          <a:p>
            <a:pPr algn="just"/>
            <a:endParaRPr lang="tr-TR" dirty="0">
              <a:latin typeface="Baskerville Old Face" pitchFamily="18" charset="0"/>
            </a:endParaRPr>
          </a:p>
          <a:p>
            <a:pPr algn="just"/>
            <a:r>
              <a:rPr lang="tr-TR" dirty="0">
                <a:solidFill>
                  <a:srgbClr val="FF0000"/>
                </a:solidFill>
                <a:latin typeface="Baskerville Old Face" pitchFamily="18" charset="0"/>
              </a:rPr>
              <a:t>Örnek 2: </a:t>
            </a:r>
            <a:r>
              <a:rPr lang="tr-TR" dirty="0">
                <a:latin typeface="Baskerville Old Face" pitchFamily="18" charset="0"/>
              </a:rPr>
              <a:t>100. Yıl İmam Hatip Ortaokulu geçici olarak 50. Yıl Ortaokulu binasını kullanmaktadır. 50. Yıl Ortaokulu bina sahibi 100. Yıl İmam Hatip Ortaokulu tahsisli kurumdur.</a:t>
            </a:r>
          </a:p>
          <a:p>
            <a:pPr algn="just"/>
            <a:endParaRPr lang="tr-TR" dirty="0">
              <a:latin typeface="Baskerville Old Face" pitchFamily="18" charset="0"/>
            </a:endParaRPr>
          </a:p>
          <a:p>
            <a:pPr algn="just"/>
            <a:r>
              <a:rPr lang="tr-TR" dirty="0">
                <a:solidFill>
                  <a:srgbClr val="FF0000"/>
                </a:solidFill>
                <a:latin typeface="Baskerville Old Face" pitchFamily="18" charset="0"/>
              </a:rPr>
              <a:t>Örnek 3: </a:t>
            </a:r>
            <a:r>
              <a:rPr lang="tr-TR" dirty="0">
                <a:latin typeface="Baskerville Old Face" pitchFamily="18" charset="0"/>
              </a:rPr>
              <a:t>İlçe Milli Eğitim Müdürlüğü Yapı Mesleki ve Teknik Anadolu Lisesi’nde hizmet vermektedir. Lise bina sahibi ilçe milli eğitim müdürlüğü tahsisli kurumdur.</a:t>
            </a:r>
          </a:p>
          <a:p>
            <a:endParaRPr lang="tr-TR" dirty="0"/>
          </a:p>
          <a:p>
            <a:endParaRPr lang="tr-TR" dirty="0"/>
          </a:p>
          <a:p>
            <a:r>
              <a:rPr lang="tr-TR" dirty="0"/>
              <a:t> </a:t>
            </a:r>
          </a:p>
        </p:txBody>
      </p:sp>
    </p:spTree>
    <p:extLst>
      <p:ext uri="{BB962C8B-B14F-4D97-AF65-F5344CB8AC3E}">
        <p14:creationId xmlns:p14="http://schemas.microsoft.com/office/powerpoint/2010/main" val="34637536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0" name="1 Başlık"/>
          <p:cNvSpPr>
            <a:spLocks noGrp="1"/>
          </p:cNvSpPr>
          <p:nvPr>
            <p:ph type="title"/>
          </p:nvPr>
        </p:nvSpPr>
        <p:spPr>
          <a:xfrm>
            <a:off x="1937858" y="26988"/>
            <a:ext cx="6979639" cy="1071970"/>
          </a:xfrm>
        </p:spPr>
        <p:txBody>
          <a:bodyPr>
            <a:normAutofit/>
          </a:bodyPr>
          <a:lstStyle/>
          <a:p>
            <a:r>
              <a:rPr lang="tr-TR" altLang="tr-TR" sz="3600" b="1" dirty="0">
                <a:solidFill>
                  <a:schemeClr val="bg1"/>
                </a:solidFill>
              </a:rPr>
              <a:t>Mebbis Modülü</a:t>
            </a:r>
          </a:p>
        </p:txBody>
      </p:sp>
      <p:sp>
        <p:nvSpPr>
          <p:cNvPr id="11" name="Dikdörtgen 10"/>
          <p:cNvSpPr>
            <a:spLocks noChangeArrowheads="1"/>
          </p:cNvSpPr>
          <p:nvPr/>
        </p:nvSpPr>
        <p:spPr bwMode="auto">
          <a:xfrm>
            <a:off x="539751" y="1174459"/>
            <a:ext cx="55689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2800" b="1" dirty="0">
                <a:solidFill>
                  <a:srgbClr val="FF0000"/>
                </a:solidFill>
              </a:rPr>
              <a:t>2. Tahsis Durumu</a:t>
            </a:r>
            <a:endParaRPr lang="tr-TR" altLang="tr-TR" sz="1900" b="1" dirty="0"/>
          </a:p>
        </p:txBody>
      </p:sp>
      <p:sp>
        <p:nvSpPr>
          <p:cNvPr id="12" name="Rectangle 5"/>
          <p:cNvSpPr>
            <a:spLocks noChangeArrowheads="1"/>
          </p:cNvSpPr>
          <p:nvPr/>
        </p:nvSpPr>
        <p:spPr bwMode="auto">
          <a:xfrm>
            <a:off x="498476" y="3781325"/>
            <a:ext cx="112204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1400" dirty="0">
                <a:latin typeface="Arial" panose="020B0604020202020204" pitchFamily="34" charset="0"/>
              </a:rPr>
              <a:t>Yukarıdaki örnekte kurum sahibi asıl bina olduğu için tahsis ekranı kapalı gelmektedir. Çünkü ilk aşamada bina adres kontrol modülünde kurumu kendimize ait göstermiştik. Kendimize ait değilde başka kurum seçseydik bu ekran aktif olacaktı.</a:t>
            </a:r>
            <a:endParaRPr lang="tr-TR" altLang="tr-TR" sz="1400" b="1" dirty="0">
              <a:solidFill>
                <a:srgbClr val="FF0000"/>
              </a:solidFill>
              <a:latin typeface="Arial" panose="020B0604020202020204" pitchFamily="34" charset="0"/>
            </a:endParaRPr>
          </a:p>
        </p:txBody>
      </p:sp>
      <p:pic>
        <p:nvPicPr>
          <p:cNvPr id="13" name="Picture 1"/>
          <p:cNvPicPr>
            <a:picLocks noChangeAspect="1"/>
          </p:cNvPicPr>
          <p:nvPr/>
        </p:nvPicPr>
        <p:blipFill>
          <a:blip r:embed="rId6"/>
          <a:stretch>
            <a:fillRect/>
          </a:stretch>
        </p:blipFill>
        <p:spPr>
          <a:xfrm>
            <a:off x="483413" y="1770063"/>
            <a:ext cx="11098988" cy="1776214"/>
          </a:xfrm>
          <a:prstGeom prst="rect">
            <a:avLst/>
          </a:prstGeom>
        </p:spPr>
      </p:pic>
      <p:pic>
        <p:nvPicPr>
          <p:cNvPr id="14" name="Picture 19"/>
          <p:cNvPicPr>
            <a:picLocks noChangeAspect="1"/>
          </p:cNvPicPr>
          <p:nvPr/>
        </p:nvPicPr>
        <p:blipFill>
          <a:blip r:embed="rId7"/>
          <a:stretch>
            <a:fillRect/>
          </a:stretch>
        </p:blipFill>
        <p:spPr>
          <a:xfrm>
            <a:off x="5615947" y="4386918"/>
            <a:ext cx="5575300" cy="895350"/>
          </a:xfrm>
          <a:prstGeom prst="rect">
            <a:avLst/>
          </a:prstGeom>
        </p:spPr>
      </p:pic>
      <p:pic>
        <p:nvPicPr>
          <p:cNvPr id="15" name="Picture 20"/>
          <p:cNvPicPr>
            <a:picLocks noChangeAspect="1"/>
          </p:cNvPicPr>
          <p:nvPr/>
        </p:nvPicPr>
        <p:blipFill>
          <a:blip r:embed="rId8"/>
          <a:stretch>
            <a:fillRect/>
          </a:stretch>
        </p:blipFill>
        <p:spPr>
          <a:xfrm>
            <a:off x="269876" y="4545996"/>
            <a:ext cx="4866019" cy="1024292"/>
          </a:xfrm>
          <a:prstGeom prst="rect">
            <a:avLst/>
          </a:prstGeom>
        </p:spPr>
      </p:pic>
    </p:spTree>
    <p:extLst>
      <p:ext uri="{BB962C8B-B14F-4D97-AF65-F5344CB8AC3E}">
        <p14:creationId xmlns:p14="http://schemas.microsoft.com/office/powerpoint/2010/main" val="34637536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0" name="Dikdörtgen 10"/>
          <p:cNvSpPr>
            <a:spLocks noChangeArrowheads="1"/>
          </p:cNvSpPr>
          <p:nvPr/>
        </p:nvSpPr>
        <p:spPr bwMode="auto">
          <a:xfrm>
            <a:off x="539751" y="1069975"/>
            <a:ext cx="5568949"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2800" b="1" dirty="0">
                <a:solidFill>
                  <a:srgbClr val="FF0000"/>
                </a:solidFill>
              </a:rPr>
              <a:t>3. Bina Durumu</a:t>
            </a:r>
            <a:endParaRPr lang="tr-TR" altLang="tr-TR" sz="1900" b="1" dirty="0"/>
          </a:p>
        </p:txBody>
      </p:sp>
      <p:sp>
        <p:nvSpPr>
          <p:cNvPr id="11" name="Rectangle 6"/>
          <p:cNvSpPr>
            <a:spLocks noChangeArrowheads="1"/>
          </p:cNvSpPr>
          <p:nvPr/>
        </p:nvSpPr>
        <p:spPr bwMode="auto">
          <a:xfrm>
            <a:off x="361950" y="3901703"/>
            <a:ext cx="11493500" cy="85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90000"/>
              </a:lnSpc>
              <a:spcBef>
                <a:spcPct val="0"/>
              </a:spcBef>
              <a:buFont typeface="Wingdings" panose="05000000000000000000" pitchFamily="2" charset="2"/>
              <a:buChar char="Ø"/>
            </a:pPr>
            <a:r>
              <a:rPr lang="tr-TR" altLang="tr-TR" sz="1800" dirty="0">
                <a:latin typeface="Arial" panose="020B0604020202020204" pitchFamily="34" charset="0"/>
              </a:rPr>
              <a:t>Çeşitli sebeplerle eğitime ara veren kurumlarımız bir süre sonra tekrar eğitime başladığında </a:t>
            </a:r>
            <a:r>
              <a:rPr lang="tr-TR" altLang="tr-TR" sz="1800" b="1" u="sng" dirty="0">
                <a:solidFill>
                  <a:srgbClr val="FF0000"/>
                </a:solidFill>
                <a:latin typeface="Arial" panose="020B0604020202020204" pitchFamily="34" charset="0"/>
              </a:rPr>
              <a:t>hizmete giriş tarihi olarak ilk açıldığı tarih</a:t>
            </a:r>
            <a:r>
              <a:rPr lang="tr-TR" altLang="tr-TR" sz="1800" dirty="0">
                <a:latin typeface="Arial" panose="020B0604020202020204" pitchFamily="34" charset="0"/>
              </a:rPr>
              <a:t> işlenecektir.</a:t>
            </a:r>
          </a:p>
          <a:p>
            <a:pPr algn="just">
              <a:lnSpc>
                <a:spcPct val="90000"/>
              </a:lnSpc>
              <a:spcBef>
                <a:spcPct val="0"/>
              </a:spcBef>
              <a:buNone/>
            </a:pPr>
            <a:endParaRPr lang="tr-TR" altLang="tr-TR" sz="1800" dirty="0">
              <a:latin typeface="Arial" panose="020B0604020202020204" pitchFamily="34" charset="0"/>
            </a:endParaRPr>
          </a:p>
        </p:txBody>
      </p:sp>
      <p:pic>
        <p:nvPicPr>
          <p:cNvPr id="12" name="Picture 1"/>
          <p:cNvPicPr>
            <a:picLocks noChangeAspect="1"/>
          </p:cNvPicPr>
          <p:nvPr/>
        </p:nvPicPr>
        <p:blipFill>
          <a:blip r:embed="rId6"/>
          <a:stretch>
            <a:fillRect/>
          </a:stretch>
        </p:blipFill>
        <p:spPr>
          <a:xfrm>
            <a:off x="131235" y="1572697"/>
            <a:ext cx="11772744" cy="1905517"/>
          </a:xfrm>
          <a:prstGeom prst="rect">
            <a:avLst/>
          </a:prstGeom>
        </p:spPr>
      </p:pic>
      <p:sp>
        <p:nvSpPr>
          <p:cNvPr id="13" name="Rectangular Callout 16"/>
          <p:cNvSpPr/>
          <p:nvPr/>
        </p:nvSpPr>
        <p:spPr>
          <a:xfrm>
            <a:off x="7344139" y="1846809"/>
            <a:ext cx="2208245" cy="597561"/>
          </a:xfrm>
          <a:prstGeom prst="wedgeRectCallout">
            <a:avLst>
              <a:gd name="adj1" fmla="val -237695"/>
              <a:gd name="adj2" fmla="val -552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tr-TR" sz="1200" b="1" dirty="0">
                <a:solidFill>
                  <a:srgbClr val="FF0000"/>
                </a:solidFill>
              </a:rPr>
              <a:t>1. Yeni butonuna tıklayınız.</a:t>
            </a:r>
          </a:p>
        </p:txBody>
      </p:sp>
      <p:sp>
        <p:nvSpPr>
          <p:cNvPr id="14" name="1 Başlık"/>
          <p:cNvSpPr>
            <a:spLocks noGrp="1"/>
          </p:cNvSpPr>
          <p:nvPr>
            <p:ph type="title"/>
          </p:nvPr>
        </p:nvSpPr>
        <p:spPr>
          <a:xfrm>
            <a:off x="2286001" y="151001"/>
            <a:ext cx="7738844" cy="989901"/>
          </a:xfrm>
        </p:spPr>
        <p:txBody>
          <a:bodyPr>
            <a:normAutofit/>
          </a:bodyPr>
          <a:lstStyle/>
          <a:p>
            <a:r>
              <a:rPr lang="tr-TR" altLang="tr-TR" sz="3600" b="1" dirty="0">
                <a:solidFill>
                  <a:schemeClr val="bg1"/>
                </a:solidFill>
              </a:rPr>
              <a:t>Mebbis Modülü</a:t>
            </a:r>
          </a:p>
        </p:txBody>
      </p:sp>
    </p:spTree>
    <p:extLst>
      <p:ext uri="{BB962C8B-B14F-4D97-AF65-F5344CB8AC3E}">
        <p14:creationId xmlns:p14="http://schemas.microsoft.com/office/powerpoint/2010/main" val="3463753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0" name="1 Başlık"/>
          <p:cNvSpPr>
            <a:spLocks noGrp="1"/>
          </p:cNvSpPr>
          <p:nvPr>
            <p:ph type="title"/>
          </p:nvPr>
        </p:nvSpPr>
        <p:spPr>
          <a:xfrm>
            <a:off x="2286000" y="125834"/>
            <a:ext cx="7445229" cy="998291"/>
          </a:xfrm>
        </p:spPr>
        <p:txBody>
          <a:bodyPr>
            <a:normAutofit/>
          </a:bodyPr>
          <a:lstStyle/>
          <a:p>
            <a:r>
              <a:rPr lang="tr-TR" altLang="tr-TR" sz="3600" b="1" dirty="0">
                <a:solidFill>
                  <a:schemeClr val="bg1"/>
                </a:solidFill>
              </a:rPr>
              <a:t>Mebbis Modülü</a:t>
            </a:r>
          </a:p>
        </p:txBody>
      </p:sp>
      <p:sp>
        <p:nvSpPr>
          <p:cNvPr id="11" name="Dikdörtgen 10"/>
          <p:cNvSpPr>
            <a:spLocks noChangeArrowheads="1"/>
          </p:cNvSpPr>
          <p:nvPr/>
        </p:nvSpPr>
        <p:spPr bwMode="auto">
          <a:xfrm>
            <a:off x="539751" y="1174459"/>
            <a:ext cx="55689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2800" b="1" dirty="0">
                <a:solidFill>
                  <a:srgbClr val="FF0000"/>
                </a:solidFill>
              </a:rPr>
              <a:t>4. Lojman Durumu</a:t>
            </a:r>
            <a:endParaRPr lang="tr-TR" altLang="tr-TR" sz="1900" b="1" dirty="0"/>
          </a:p>
        </p:txBody>
      </p:sp>
      <p:sp>
        <p:nvSpPr>
          <p:cNvPr id="12" name="Dikdörtgen 11"/>
          <p:cNvSpPr/>
          <p:nvPr/>
        </p:nvSpPr>
        <p:spPr>
          <a:xfrm>
            <a:off x="-1" y="3115778"/>
            <a:ext cx="774607" cy="1286845"/>
          </a:xfrm>
          <a:prstGeom prst="rect">
            <a:avLst/>
          </a:prstGeom>
          <a:solidFill>
            <a:srgbClr val="FFFF00">
              <a:alpha val="93000"/>
            </a:srgbClr>
          </a:solidFill>
        </p:spPr>
        <p:txBody>
          <a:bodyPr wrap="square" lIns="180000" tIns="180000" rIns="180000" bIns="180000">
            <a:spAutoFit/>
          </a:bodyPr>
          <a:lstStyle/>
          <a:p>
            <a:pPr algn="ctr"/>
            <a:r>
              <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1</a:t>
            </a:r>
          </a:p>
        </p:txBody>
      </p:sp>
      <p:sp>
        <p:nvSpPr>
          <p:cNvPr id="13" name="Dikdörtgen 14"/>
          <p:cNvSpPr/>
          <p:nvPr/>
        </p:nvSpPr>
        <p:spPr>
          <a:xfrm>
            <a:off x="7068981" y="3785851"/>
            <a:ext cx="774607" cy="1286845"/>
          </a:xfrm>
          <a:prstGeom prst="rect">
            <a:avLst/>
          </a:prstGeom>
          <a:solidFill>
            <a:srgbClr val="FFFF00">
              <a:alpha val="93000"/>
            </a:srgbClr>
          </a:solidFill>
        </p:spPr>
        <p:txBody>
          <a:bodyPr wrap="square" lIns="180000" tIns="180000" rIns="180000" bIns="180000">
            <a:spAutoFit/>
          </a:bodyPr>
          <a:lstStyle/>
          <a:p>
            <a:pPr algn="ctr"/>
            <a:r>
              <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2</a:t>
            </a:r>
          </a:p>
        </p:txBody>
      </p:sp>
      <p:pic>
        <p:nvPicPr>
          <p:cNvPr id="14" name="Picture 1"/>
          <p:cNvPicPr>
            <a:picLocks noChangeAspect="1"/>
          </p:cNvPicPr>
          <p:nvPr/>
        </p:nvPicPr>
        <p:blipFill>
          <a:blip r:embed="rId6"/>
          <a:stretch>
            <a:fillRect/>
          </a:stretch>
        </p:blipFill>
        <p:spPr>
          <a:xfrm>
            <a:off x="805029" y="1727200"/>
            <a:ext cx="2768600" cy="3562350"/>
          </a:xfrm>
          <a:prstGeom prst="rect">
            <a:avLst/>
          </a:prstGeom>
        </p:spPr>
      </p:pic>
      <p:pic>
        <p:nvPicPr>
          <p:cNvPr id="15" name="Picture 2"/>
          <p:cNvPicPr>
            <a:picLocks noChangeAspect="1"/>
          </p:cNvPicPr>
          <p:nvPr/>
        </p:nvPicPr>
        <p:blipFill>
          <a:blip r:embed="rId7"/>
          <a:stretch>
            <a:fillRect/>
          </a:stretch>
        </p:blipFill>
        <p:spPr>
          <a:xfrm>
            <a:off x="3642013" y="1697155"/>
            <a:ext cx="8403151" cy="2091886"/>
          </a:xfrm>
          <a:prstGeom prst="rect">
            <a:avLst/>
          </a:prstGeom>
        </p:spPr>
      </p:pic>
    </p:spTree>
    <p:extLst>
      <p:ext uri="{BB962C8B-B14F-4D97-AF65-F5344CB8AC3E}">
        <p14:creationId xmlns:p14="http://schemas.microsoft.com/office/powerpoint/2010/main" val="34637536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0" name="1 Başlık"/>
          <p:cNvSpPr>
            <a:spLocks noGrp="1"/>
          </p:cNvSpPr>
          <p:nvPr>
            <p:ph type="title"/>
          </p:nvPr>
        </p:nvSpPr>
        <p:spPr>
          <a:xfrm>
            <a:off x="2286001" y="26987"/>
            <a:ext cx="7009002" cy="1080359"/>
          </a:xfrm>
        </p:spPr>
        <p:txBody>
          <a:bodyPr>
            <a:normAutofit/>
          </a:bodyPr>
          <a:lstStyle/>
          <a:p>
            <a:r>
              <a:rPr lang="tr-TR" altLang="tr-TR" sz="3600" b="1" dirty="0">
                <a:solidFill>
                  <a:schemeClr val="bg1"/>
                </a:solidFill>
              </a:rPr>
              <a:t>Mebbis Modülü</a:t>
            </a:r>
          </a:p>
        </p:txBody>
      </p:sp>
      <p:sp>
        <p:nvSpPr>
          <p:cNvPr id="11" name="Dikdörtgen 10"/>
          <p:cNvSpPr>
            <a:spLocks noChangeArrowheads="1"/>
          </p:cNvSpPr>
          <p:nvPr/>
        </p:nvSpPr>
        <p:spPr bwMode="auto">
          <a:xfrm>
            <a:off x="539751" y="1182848"/>
            <a:ext cx="92053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2800" b="1" dirty="0">
                <a:solidFill>
                  <a:srgbClr val="FF0000"/>
                </a:solidFill>
              </a:rPr>
              <a:t>5. Bina Kullanımı (En Önemli Kısım)</a:t>
            </a:r>
            <a:endParaRPr lang="tr-TR" altLang="tr-TR" sz="1900" b="1" dirty="0"/>
          </a:p>
        </p:txBody>
      </p:sp>
      <p:sp>
        <p:nvSpPr>
          <p:cNvPr id="12" name="Dikdörtgen 14"/>
          <p:cNvSpPr/>
          <p:nvPr/>
        </p:nvSpPr>
        <p:spPr>
          <a:xfrm>
            <a:off x="0" y="3554423"/>
            <a:ext cx="716950" cy="1286845"/>
          </a:xfrm>
          <a:prstGeom prst="rect">
            <a:avLst/>
          </a:prstGeom>
          <a:solidFill>
            <a:srgbClr val="FFFF00">
              <a:alpha val="93000"/>
            </a:srgbClr>
          </a:solidFill>
        </p:spPr>
        <p:txBody>
          <a:bodyPr wrap="square" lIns="180000" tIns="180000" rIns="180000" bIns="180000">
            <a:spAutoFit/>
          </a:bodyPr>
          <a:lstStyle/>
          <a:p>
            <a:pPr algn="ctr"/>
            <a:r>
              <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1</a:t>
            </a:r>
          </a:p>
        </p:txBody>
      </p:sp>
      <p:sp>
        <p:nvSpPr>
          <p:cNvPr id="13" name="Dikdörtgen 15"/>
          <p:cNvSpPr/>
          <p:nvPr/>
        </p:nvSpPr>
        <p:spPr>
          <a:xfrm>
            <a:off x="11419418" y="1908432"/>
            <a:ext cx="774607" cy="4056834"/>
          </a:xfrm>
          <a:prstGeom prst="rect">
            <a:avLst/>
          </a:prstGeom>
          <a:solidFill>
            <a:srgbClr val="FFFF00">
              <a:alpha val="93000"/>
            </a:srgbClr>
          </a:solidFill>
        </p:spPr>
        <p:txBody>
          <a:bodyPr wrap="square" lIns="180000" tIns="180000" rIns="180000" bIns="180000">
            <a:spAutoFit/>
          </a:bodyPr>
          <a:lstStyle/>
          <a:p>
            <a:pPr algn="ctr"/>
            <a:r>
              <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2</a:t>
            </a:r>
          </a:p>
          <a:p>
            <a:pPr algn="ctr"/>
            <a:endParaRPr lang="tr-TR"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14" name="Picture 2"/>
          <p:cNvPicPr>
            <a:picLocks noChangeAspect="1"/>
          </p:cNvPicPr>
          <p:nvPr/>
        </p:nvPicPr>
        <p:blipFill>
          <a:blip r:embed="rId6"/>
          <a:stretch>
            <a:fillRect/>
          </a:stretch>
        </p:blipFill>
        <p:spPr>
          <a:xfrm>
            <a:off x="687919" y="1695712"/>
            <a:ext cx="2705100" cy="3609975"/>
          </a:xfrm>
          <a:prstGeom prst="rect">
            <a:avLst/>
          </a:prstGeom>
        </p:spPr>
      </p:pic>
      <p:pic>
        <p:nvPicPr>
          <p:cNvPr id="15" name="Picture 3"/>
          <p:cNvPicPr>
            <a:picLocks noChangeAspect="1"/>
          </p:cNvPicPr>
          <p:nvPr/>
        </p:nvPicPr>
        <p:blipFill>
          <a:blip r:embed="rId7"/>
          <a:stretch>
            <a:fillRect/>
          </a:stretch>
        </p:blipFill>
        <p:spPr>
          <a:xfrm>
            <a:off x="3607313" y="1694576"/>
            <a:ext cx="7646687" cy="2928846"/>
          </a:xfrm>
          <a:prstGeom prst="rect">
            <a:avLst/>
          </a:prstGeom>
        </p:spPr>
      </p:pic>
      <p:sp>
        <p:nvSpPr>
          <p:cNvPr id="16" name="Yuvarlatılmış Dikdörtgen 1"/>
          <p:cNvSpPr/>
          <p:nvPr/>
        </p:nvSpPr>
        <p:spPr>
          <a:xfrm>
            <a:off x="3887755" y="4623421"/>
            <a:ext cx="7091397" cy="1633632"/>
          </a:xfrm>
          <a:prstGeom prst="round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tr-TR" dirty="0"/>
          </a:p>
        </p:txBody>
      </p:sp>
      <p:pic>
        <p:nvPicPr>
          <p:cNvPr id="17" name="Picture 4"/>
          <p:cNvPicPr>
            <a:picLocks noChangeAspect="1"/>
          </p:cNvPicPr>
          <p:nvPr/>
        </p:nvPicPr>
        <p:blipFill>
          <a:blip r:embed="rId8"/>
          <a:stretch>
            <a:fillRect/>
          </a:stretch>
        </p:blipFill>
        <p:spPr>
          <a:xfrm>
            <a:off x="4527551" y="4651375"/>
            <a:ext cx="5854700" cy="1562100"/>
          </a:xfrm>
          <a:prstGeom prst="rect">
            <a:avLst/>
          </a:prstGeom>
        </p:spPr>
      </p:pic>
    </p:spTree>
    <p:extLst>
      <p:ext uri="{BB962C8B-B14F-4D97-AF65-F5344CB8AC3E}">
        <p14:creationId xmlns:p14="http://schemas.microsoft.com/office/powerpoint/2010/main" val="3463753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 xmlns:a16="http://schemas.microsoft.com/office/drawing/2014/main" id="{598C5034-7285-421C-996F-7B193D1E47A7}"/>
              </a:ext>
            </a:extLst>
          </p:cNvPr>
          <p:cNvSpPr txBox="1"/>
          <p:nvPr/>
        </p:nvSpPr>
        <p:spPr>
          <a:xfrm>
            <a:off x="4153609" y="1375213"/>
            <a:ext cx="3884781" cy="369332"/>
          </a:xfrm>
          <a:prstGeom prst="rect">
            <a:avLst/>
          </a:prstGeom>
          <a:noFill/>
        </p:spPr>
        <p:txBody>
          <a:bodyPr wrap="none" rtlCol="0">
            <a:spAutoFit/>
          </a:bodyPr>
          <a:lstStyle/>
          <a:p>
            <a:pPr algn="ctr"/>
            <a:r>
              <a:rPr lang="tr-TR" b="1" dirty="0">
                <a:solidFill>
                  <a:srgbClr val="FF0000"/>
                </a:solidFill>
              </a:rPr>
              <a:t>VERİ GİRİŞLERİNE BAŞLAMADAN ÖNCE</a:t>
            </a:r>
          </a:p>
        </p:txBody>
      </p:sp>
      <p:sp>
        <p:nvSpPr>
          <p:cNvPr id="11" name="Rectangle 10">
            <a:extLst>
              <a:ext uri="{FF2B5EF4-FFF2-40B4-BE49-F238E27FC236}">
                <a16:creationId xmlns="" xmlns:a16="http://schemas.microsoft.com/office/drawing/2014/main" id="{E9C35719-8620-4F84-9A52-79E2D9C8B053}"/>
              </a:ext>
            </a:extLst>
          </p:cNvPr>
          <p:cNvSpPr/>
          <p:nvPr/>
        </p:nvSpPr>
        <p:spPr>
          <a:xfrm>
            <a:off x="770549" y="2125937"/>
            <a:ext cx="10807558" cy="1200329"/>
          </a:xfrm>
          <a:prstGeom prst="rect">
            <a:avLst/>
          </a:prstGeom>
        </p:spPr>
        <p:txBody>
          <a:bodyPr wrap="square">
            <a:spAutoFit/>
          </a:bodyPr>
          <a:lstStyle/>
          <a:p>
            <a:pPr algn="ctr"/>
            <a:r>
              <a:rPr lang="tr-TR" dirty="0">
                <a:solidFill>
                  <a:srgbClr val="FF0000"/>
                </a:solidFill>
                <a:latin typeface="Times New Roman" panose="02020603050405020304" pitchFamily="18" charset="0"/>
              </a:rPr>
              <a:t>  </a:t>
            </a:r>
            <a:r>
              <a:rPr lang="tr-TR" b="1" dirty="0">
                <a:solidFill>
                  <a:srgbClr val="4F6228"/>
                </a:solidFill>
                <a:latin typeface="Times New Roman" panose="02020603050405020304" pitchFamily="18" charset="0"/>
              </a:rPr>
              <a:t>Kendine ait binası olmayan okullar</a:t>
            </a:r>
            <a:r>
              <a:rPr lang="tr-TR" dirty="0">
                <a:solidFill>
                  <a:srgbClr val="4F6228"/>
                </a:solidFill>
                <a:latin typeface="Times New Roman" panose="02020603050405020304" pitchFamily="18" charset="0"/>
              </a:rPr>
              <a:t> </a:t>
            </a:r>
            <a:r>
              <a:rPr lang="tr-TR" b="1" dirty="0">
                <a:solidFill>
                  <a:srgbClr val="4F6228"/>
                </a:solidFill>
                <a:latin typeface="Times New Roman" panose="02020603050405020304" pitchFamily="18" charset="0"/>
              </a:rPr>
              <a:t>(</a:t>
            </a:r>
            <a:r>
              <a:rPr lang="tr-TR" b="1" u="sng" dirty="0">
                <a:solidFill>
                  <a:srgbClr val="4F6228"/>
                </a:solidFill>
                <a:latin typeface="Times New Roman" panose="02020603050405020304" pitchFamily="18" charset="0"/>
              </a:rPr>
              <a:t>YOK</a:t>
            </a:r>
            <a:r>
              <a:rPr lang="tr-TR" b="1" dirty="0">
                <a:solidFill>
                  <a:srgbClr val="4F6228"/>
                </a:solidFill>
                <a:latin typeface="Times New Roman" panose="02020603050405020304" pitchFamily="18" charset="0"/>
              </a:rPr>
              <a:t> seçeneğini işaretleyenler)</a:t>
            </a:r>
            <a:r>
              <a:rPr lang="tr-TR" dirty="0">
                <a:solidFill>
                  <a:srgbClr val="4F6228"/>
                </a:solidFill>
                <a:latin typeface="Times New Roman" panose="02020603050405020304" pitchFamily="18" charset="0"/>
              </a:rPr>
              <a:t> </a:t>
            </a:r>
            <a:r>
              <a:rPr lang="tr-TR" b="1" dirty="0">
                <a:solidFill>
                  <a:srgbClr val="4F6228"/>
                </a:solidFill>
                <a:latin typeface="Times New Roman" panose="02020603050405020304" pitchFamily="18" charset="0"/>
              </a:rPr>
              <a:t>ise sadece TAHSİS ekranına girip hangi okulun kaç dersliğini kullandığı bilgisini girecektir</a:t>
            </a:r>
            <a:r>
              <a:rPr lang="tr-TR" dirty="0">
                <a:solidFill>
                  <a:srgbClr val="4F6228"/>
                </a:solidFill>
                <a:latin typeface="Times New Roman" panose="02020603050405020304" pitchFamily="18" charset="0"/>
              </a:rPr>
              <a:t>. </a:t>
            </a:r>
            <a:r>
              <a:rPr lang="tr-TR" b="1" dirty="0">
                <a:solidFill>
                  <a:srgbClr val="FF0000"/>
                </a:solidFill>
                <a:latin typeface="Times New Roman" panose="02020603050405020304" pitchFamily="18" charset="0"/>
              </a:rPr>
              <a:t>(KENDİ KURUMUNU SEÇMEYECEK-HANGİ OKULUN BİNASINI KULLANIYOR İSE O OKULU SEÇECEK) </a:t>
            </a:r>
          </a:p>
          <a:p>
            <a:pPr algn="ctr"/>
            <a:r>
              <a:rPr lang="tr-TR" b="1" dirty="0">
                <a:solidFill>
                  <a:srgbClr val="222222"/>
                </a:solidFill>
                <a:latin typeface="Times New Roman" panose="02020603050405020304" pitchFamily="18" charset="0"/>
              </a:rPr>
              <a:t>Durum onay ekranında işlem görünmesi için ise, diğer ekranlara girip çık</a:t>
            </a:r>
            <a:r>
              <a:rPr lang="en-US" b="1" dirty="0" err="1">
                <a:solidFill>
                  <a:srgbClr val="222222"/>
                </a:solidFill>
                <a:latin typeface="Times New Roman" panose="02020603050405020304" pitchFamily="18" charset="0"/>
              </a:rPr>
              <a:t>ıl</a:t>
            </a:r>
            <a:r>
              <a:rPr lang="tr-TR" b="1" dirty="0">
                <a:solidFill>
                  <a:srgbClr val="222222"/>
                </a:solidFill>
                <a:latin typeface="Times New Roman" panose="02020603050405020304" pitchFamily="18" charset="0"/>
              </a:rPr>
              <a:t>ması yeterlidir.</a:t>
            </a:r>
            <a:endParaRPr lang="tr-TR" dirty="0"/>
          </a:p>
        </p:txBody>
      </p:sp>
      <p:sp>
        <p:nvSpPr>
          <p:cNvPr id="12" name="Rectangle 11">
            <a:extLst>
              <a:ext uri="{FF2B5EF4-FFF2-40B4-BE49-F238E27FC236}">
                <a16:creationId xmlns="" xmlns:a16="http://schemas.microsoft.com/office/drawing/2014/main" id="{670DAD86-E6C9-40C2-8BE7-1DD9B0D9EE64}"/>
              </a:ext>
            </a:extLst>
          </p:cNvPr>
          <p:cNvSpPr/>
          <p:nvPr/>
        </p:nvSpPr>
        <p:spPr>
          <a:xfrm>
            <a:off x="900053" y="4140662"/>
            <a:ext cx="10678054" cy="1200329"/>
          </a:xfrm>
          <a:prstGeom prst="rect">
            <a:avLst/>
          </a:prstGeom>
        </p:spPr>
        <p:txBody>
          <a:bodyPr wrap="square">
            <a:spAutoFit/>
          </a:bodyPr>
          <a:lstStyle/>
          <a:p>
            <a:pPr algn="ctr"/>
            <a:r>
              <a:rPr lang="tr-TR" b="1" dirty="0">
                <a:solidFill>
                  <a:srgbClr val="FF0000"/>
                </a:solidFill>
                <a:latin typeface="Times New Roman" panose="02020603050405020304" pitchFamily="18" charset="0"/>
              </a:rPr>
              <a:t>Kendine ait binası olan (VAR seçeneğini işaretleyenler)</a:t>
            </a:r>
            <a:r>
              <a:rPr lang="tr-TR" dirty="0">
                <a:solidFill>
                  <a:srgbClr val="FF0000"/>
                </a:solidFill>
                <a:latin typeface="Times New Roman" panose="02020603050405020304" pitchFamily="18" charset="0"/>
              </a:rPr>
              <a:t> </a:t>
            </a:r>
            <a:r>
              <a:rPr lang="tr-TR" b="1" dirty="0">
                <a:solidFill>
                  <a:srgbClr val="FF0000"/>
                </a:solidFill>
                <a:latin typeface="Times New Roman" panose="02020603050405020304" pitchFamily="18" charset="0"/>
              </a:rPr>
              <a:t>ve başka okuldan tahsisli derslik kullanan okullar ise</a:t>
            </a:r>
            <a:r>
              <a:rPr lang="tr-TR" dirty="0">
                <a:solidFill>
                  <a:srgbClr val="FF0000"/>
                </a:solidFill>
                <a:latin typeface="Times New Roman" panose="02020603050405020304" pitchFamily="18" charset="0"/>
              </a:rPr>
              <a:t> </a:t>
            </a:r>
            <a:r>
              <a:rPr lang="tr-TR" b="1" dirty="0">
                <a:solidFill>
                  <a:srgbClr val="FF0000"/>
                </a:solidFill>
                <a:latin typeface="Times New Roman" panose="02020603050405020304" pitchFamily="18" charset="0"/>
              </a:rPr>
              <a:t>TAHSİS ekranının DAHİL</a:t>
            </a:r>
            <a:r>
              <a:rPr lang="tr-TR" dirty="0">
                <a:solidFill>
                  <a:srgbClr val="FF0000"/>
                </a:solidFill>
                <a:latin typeface="Times New Roman" panose="02020603050405020304" pitchFamily="18" charset="0"/>
              </a:rPr>
              <a:t> tüm ekranlara bilgi girişi yapacaklardır. </a:t>
            </a:r>
            <a:r>
              <a:rPr lang="tr-TR" b="1" dirty="0">
                <a:solidFill>
                  <a:srgbClr val="365F91"/>
                </a:solidFill>
                <a:latin typeface="Times New Roman" panose="02020603050405020304" pitchFamily="18" charset="0"/>
              </a:rPr>
              <a:t>(BİNA BİLGİLERİ VE BİNA KULLANIM EKRANLARINA mutlaka bilgi girişi yapacaklardır</a:t>
            </a:r>
            <a:r>
              <a:rPr lang="tr-TR" b="1" dirty="0">
                <a:solidFill>
                  <a:srgbClr val="4F6228"/>
                </a:solidFill>
                <a:latin typeface="Times New Roman" panose="02020603050405020304" pitchFamily="18" charset="0"/>
              </a:rPr>
              <a:t>.)</a:t>
            </a:r>
            <a:r>
              <a:rPr lang="tr-TR" b="1" dirty="0">
                <a:solidFill>
                  <a:srgbClr val="222222"/>
                </a:solidFill>
                <a:latin typeface="Times New Roman" panose="02020603050405020304" pitchFamily="18" charset="0"/>
              </a:rPr>
              <a:t>(Bilgisi olmayan ekranları BOŞ olarak kaydetmeleri gerekir.)</a:t>
            </a:r>
            <a:endParaRPr lang="tr-TR" dirty="0"/>
          </a:p>
        </p:txBody>
      </p:sp>
    </p:spTree>
    <p:extLst>
      <p:ext uri="{BB962C8B-B14F-4D97-AF65-F5344CB8AC3E}">
        <p14:creationId xmlns:p14="http://schemas.microsoft.com/office/powerpoint/2010/main" val="2491573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0" name="1 Başlık"/>
          <p:cNvSpPr>
            <a:spLocks noGrp="1"/>
          </p:cNvSpPr>
          <p:nvPr>
            <p:ph type="title"/>
          </p:nvPr>
        </p:nvSpPr>
        <p:spPr>
          <a:xfrm>
            <a:off x="2286001" y="117445"/>
            <a:ext cx="7738844" cy="1040235"/>
          </a:xfrm>
        </p:spPr>
        <p:txBody>
          <a:bodyPr>
            <a:normAutofit/>
          </a:bodyPr>
          <a:lstStyle/>
          <a:p>
            <a:r>
              <a:rPr lang="tr-TR" altLang="tr-TR" sz="3600" b="1" dirty="0">
                <a:solidFill>
                  <a:schemeClr val="bg1"/>
                </a:solidFill>
              </a:rPr>
              <a:t>Mebbis Modülü</a:t>
            </a:r>
          </a:p>
        </p:txBody>
      </p:sp>
      <p:sp>
        <p:nvSpPr>
          <p:cNvPr id="11" name="Dikdörtgen 10"/>
          <p:cNvSpPr>
            <a:spLocks noChangeArrowheads="1"/>
          </p:cNvSpPr>
          <p:nvPr/>
        </p:nvSpPr>
        <p:spPr bwMode="auto">
          <a:xfrm>
            <a:off x="2063553" y="1293957"/>
            <a:ext cx="920538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2800" b="1" dirty="0">
                <a:solidFill>
                  <a:srgbClr val="FF0000"/>
                </a:solidFill>
              </a:rPr>
              <a:t>Bina Kullanımı (En Sık Yapılan Hatalar)</a:t>
            </a:r>
            <a:endParaRPr lang="tr-TR" altLang="tr-TR" sz="1900" b="1" dirty="0"/>
          </a:p>
        </p:txBody>
      </p:sp>
      <p:sp>
        <p:nvSpPr>
          <p:cNvPr id="12" name="Metin kutusu 5"/>
          <p:cNvSpPr txBox="1">
            <a:spLocks noChangeArrowheads="1"/>
          </p:cNvSpPr>
          <p:nvPr/>
        </p:nvSpPr>
        <p:spPr bwMode="auto">
          <a:xfrm>
            <a:off x="900387" y="2132857"/>
            <a:ext cx="4605867" cy="2862263"/>
          </a:xfrm>
          <a:prstGeom prst="rect">
            <a:avLst/>
          </a:prstGeom>
          <a:ln>
            <a:headEnd/>
            <a:tailEnd/>
          </a:ln>
          <a:effectLst>
            <a:glow rad="101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tr-TR" sz="2000" b="1" u="sng" dirty="0">
                <a:solidFill>
                  <a:srgbClr val="FF0000"/>
                </a:solidFill>
              </a:rPr>
              <a:t>PROJEDEKİ DURUM</a:t>
            </a:r>
          </a:p>
          <a:p>
            <a:pPr eaLnBrk="1" hangingPunct="1"/>
            <a:r>
              <a:rPr lang="tr-TR" sz="2000" b="1" dirty="0"/>
              <a:t>Derslik Sayısı 		: 16</a:t>
            </a:r>
          </a:p>
          <a:p>
            <a:pPr eaLnBrk="1" hangingPunct="1"/>
            <a:r>
              <a:rPr lang="tr-TR" sz="2000" b="1" dirty="0"/>
              <a:t>Bilgisayar </a:t>
            </a:r>
            <a:r>
              <a:rPr lang="tr-TR" sz="2000" b="1" dirty="0" err="1"/>
              <a:t>Lab</a:t>
            </a:r>
            <a:r>
              <a:rPr lang="tr-TR" sz="2000" b="1" dirty="0"/>
              <a:t>. Sayısı	: 1</a:t>
            </a:r>
          </a:p>
          <a:p>
            <a:pPr eaLnBrk="1" hangingPunct="1"/>
            <a:r>
              <a:rPr lang="tr-TR" sz="2000" b="1" dirty="0"/>
              <a:t>Spor Odası 		: 1 </a:t>
            </a:r>
          </a:p>
          <a:p>
            <a:pPr eaLnBrk="1" hangingPunct="1"/>
            <a:r>
              <a:rPr lang="tr-TR" sz="2000" b="1" dirty="0"/>
              <a:t>Öğretmen Odası 		: 1</a:t>
            </a:r>
          </a:p>
          <a:p>
            <a:pPr eaLnBrk="1" hangingPunct="1"/>
            <a:r>
              <a:rPr lang="tr-TR" sz="2000" b="1" dirty="0"/>
              <a:t>Müdür Odası 		: 1 </a:t>
            </a:r>
          </a:p>
          <a:p>
            <a:pPr eaLnBrk="1" hangingPunct="1"/>
            <a:r>
              <a:rPr lang="tr-TR" sz="2000" b="1" dirty="0"/>
              <a:t>Müdür Yardımcısı 	: 3</a:t>
            </a:r>
          </a:p>
          <a:p>
            <a:pPr eaLnBrk="1" hangingPunct="1"/>
            <a:r>
              <a:rPr lang="tr-TR" sz="2000" b="1" dirty="0"/>
              <a:t>WC			: 6</a:t>
            </a:r>
          </a:p>
          <a:p>
            <a:pPr eaLnBrk="1" hangingPunct="1"/>
            <a:r>
              <a:rPr lang="tr-TR" sz="2000" b="1" dirty="0"/>
              <a:t>Hizmetli Odası 		: 1</a:t>
            </a:r>
          </a:p>
        </p:txBody>
      </p:sp>
      <p:sp>
        <p:nvSpPr>
          <p:cNvPr id="13" name="Metin kutusu 11"/>
          <p:cNvSpPr txBox="1">
            <a:spLocks noChangeArrowheads="1"/>
          </p:cNvSpPr>
          <p:nvPr/>
        </p:nvSpPr>
        <p:spPr bwMode="auto">
          <a:xfrm>
            <a:off x="6576054" y="2132857"/>
            <a:ext cx="4502151" cy="2862263"/>
          </a:xfrm>
          <a:prstGeom prst="rect">
            <a:avLst/>
          </a:prstGeom>
          <a:ln>
            <a:headEnd/>
            <a:tailEnd/>
          </a:ln>
          <a:effectLst>
            <a:glow rad="101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tr-TR" sz="2000" b="1" u="sng" dirty="0">
                <a:solidFill>
                  <a:srgbClr val="FF0000"/>
                </a:solidFill>
              </a:rPr>
              <a:t>UYGULAMADAKİ DURUM</a:t>
            </a:r>
          </a:p>
          <a:p>
            <a:pPr eaLnBrk="1" hangingPunct="1"/>
            <a:r>
              <a:rPr lang="tr-TR" sz="2000" b="1" dirty="0"/>
              <a:t>Derslik Sayısı 		: 18</a:t>
            </a:r>
          </a:p>
          <a:p>
            <a:pPr eaLnBrk="1" hangingPunct="1"/>
            <a:r>
              <a:rPr lang="tr-TR" sz="2000" b="1" dirty="0"/>
              <a:t>Bilgisayar </a:t>
            </a:r>
            <a:r>
              <a:rPr lang="tr-TR" sz="2000" b="1" dirty="0" err="1"/>
              <a:t>Lab</a:t>
            </a:r>
            <a:r>
              <a:rPr lang="tr-TR" sz="2000" b="1" dirty="0"/>
              <a:t>. Sayısı	: 1</a:t>
            </a:r>
          </a:p>
          <a:p>
            <a:pPr eaLnBrk="1" hangingPunct="1"/>
            <a:r>
              <a:rPr lang="tr-TR" sz="2000" b="1" dirty="0"/>
              <a:t>Spor Odası 		: 0 </a:t>
            </a:r>
          </a:p>
          <a:p>
            <a:pPr eaLnBrk="1" hangingPunct="1"/>
            <a:r>
              <a:rPr lang="tr-TR" sz="2000" b="1" dirty="0"/>
              <a:t>Öğretmen Odası 		: 1</a:t>
            </a:r>
          </a:p>
          <a:p>
            <a:pPr eaLnBrk="1" hangingPunct="1"/>
            <a:r>
              <a:rPr lang="tr-TR" sz="2000" b="1" dirty="0"/>
              <a:t>Müdür Odası 		: 1 </a:t>
            </a:r>
          </a:p>
          <a:p>
            <a:pPr eaLnBrk="1" hangingPunct="1"/>
            <a:r>
              <a:rPr lang="tr-TR" sz="2000" b="1" dirty="0"/>
              <a:t>Müdür Yardımcısı 	: 2</a:t>
            </a:r>
          </a:p>
          <a:p>
            <a:pPr eaLnBrk="1" hangingPunct="1"/>
            <a:r>
              <a:rPr lang="tr-TR" sz="2000" b="1" dirty="0"/>
              <a:t>WC			: 6</a:t>
            </a:r>
          </a:p>
          <a:p>
            <a:pPr eaLnBrk="1" hangingPunct="1"/>
            <a:r>
              <a:rPr lang="tr-TR" sz="2000" b="1" dirty="0"/>
              <a:t>Hizmetli Odası 		: 1</a:t>
            </a:r>
            <a:endParaRPr lang="tr-TR" u="sng" dirty="0"/>
          </a:p>
        </p:txBody>
      </p:sp>
      <p:sp>
        <p:nvSpPr>
          <p:cNvPr id="14" name="Metin kutusu 19"/>
          <p:cNvSpPr txBox="1"/>
          <p:nvPr/>
        </p:nvSpPr>
        <p:spPr>
          <a:xfrm>
            <a:off x="1871531" y="5079970"/>
            <a:ext cx="1645002" cy="646331"/>
          </a:xfrm>
          <a:prstGeom prst="rect">
            <a:avLst/>
          </a:prstGeom>
          <a:noFill/>
        </p:spPr>
        <p:txBody>
          <a:bodyPr wrap="none">
            <a:spAutoFit/>
          </a:bodyPr>
          <a:lstStyle/>
          <a:p>
            <a:pPr eaLnBrk="1" fontAlgn="auto" hangingPunct="1">
              <a:spcBef>
                <a:spcPts val="0"/>
              </a:spcBef>
              <a:spcAft>
                <a:spcPts val="0"/>
              </a:spcAft>
              <a:defRPr/>
            </a:pPr>
            <a:r>
              <a:rPr lang="tr-TR" sz="3600" b="1" dirty="0">
                <a:solidFill>
                  <a:schemeClr val="tx2">
                    <a:lumMod val="60000"/>
                    <a:lumOff val="40000"/>
                  </a:schemeClr>
                </a:solidFill>
                <a:effectLst>
                  <a:outerShdw blurRad="38100" dist="38100" dir="2700000" algn="tl">
                    <a:srgbClr val="000000">
                      <a:alpha val="43137"/>
                    </a:srgbClr>
                  </a:outerShdw>
                </a:effectLst>
                <a:latin typeface="+mn-lt"/>
              </a:rPr>
              <a:t>DOĞRU</a:t>
            </a:r>
          </a:p>
        </p:txBody>
      </p:sp>
      <p:sp>
        <p:nvSpPr>
          <p:cNvPr id="15" name="Metin kutusu 20"/>
          <p:cNvSpPr txBox="1"/>
          <p:nvPr/>
        </p:nvSpPr>
        <p:spPr>
          <a:xfrm>
            <a:off x="7821938" y="5079970"/>
            <a:ext cx="1507785" cy="646331"/>
          </a:xfrm>
          <a:prstGeom prst="rect">
            <a:avLst/>
          </a:prstGeom>
          <a:noFill/>
        </p:spPr>
        <p:txBody>
          <a:bodyPr wrap="none">
            <a:spAutoFit/>
          </a:bodyPr>
          <a:lstStyle/>
          <a:p>
            <a:pPr eaLnBrk="1" fontAlgn="auto" hangingPunct="1">
              <a:spcBef>
                <a:spcPts val="0"/>
              </a:spcBef>
              <a:spcAft>
                <a:spcPts val="0"/>
              </a:spcAft>
              <a:defRPr/>
            </a:pPr>
            <a:r>
              <a:rPr lang="tr-TR" sz="3600" b="1" dirty="0">
                <a:solidFill>
                  <a:srgbClr val="FF0000"/>
                </a:solidFill>
                <a:effectLst>
                  <a:outerShdw blurRad="38100" dist="38100" dir="2700000" algn="tl">
                    <a:srgbClr val="000000">
                      <a:alpha val="43137"/>
                    </a:srgbClr>
                  </a:outerShdw>
                </a:effectLst>
                <a:latin typeface="+mn-lt"/>
              </a:rPr>
              <a:t>YANLIŞ</a:t>
            </a:r>
          </a:p>
        </p:txBody>
      </p:sp>
    </p:spTree>
    <p:extLst>
      <p:ext uri="{BB962C8B-B14F-4D97-AF65-F5344CB8AC3E}">
        <p14:creationId xmlns:p14="http://schemas.microsoft.com/office/powerpoint/2010/main" val="34637536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0" name="1 Başlık"/>
          <p:cNvSpPr>
            <a:spLocks noGrp="1"/>
          </p:cNvSpPr>
          <p:nvPr>
            <p:ph type="title"/>
          </p:nvPr>
        </p:nvSpPr>
        <p:spPr>
          <a:xfrm>
            <a:off x="2286001" y="142612"/>
            <a:ext cx="7805956" cy="947957"/>
          </a:xfrm>
        </p:spPr>
        <p:txBody>
          <a:bodyPr>
            <a:normAutofit/>
          </a:bodyPr>
          <a:lstStyle/>
          <a:p>
            <a:r>
              <a:rPr lang="tr-TR" altLang="tr-TR" sz="3600" b="1" dirty="0">
                <a:solidFill>
                  <a:schemeClr val="bg1"/>
                </a:solidFill>
              </a:rPr>
              <a:t>Mebbis Modülü</a:t>
            </a:r>
          </a:p>
        </p:txBody>
      </p:sp>
      <p:sp>
        <p:nvSpPr>
          <p:cNvPr id="11" name="Dikdörtgen 10"/>
          <p:cNvSpPr>
            <a:spLocks noChangeArrowheads="1"/>
          </p:cNvSpPr>
          <p:nvPr/>
        </p:nvSpPr>
        <p:spPr bwMode="auto">
          <a:xfrm>
            <a:off x="539751" y="1166070"/>
            <a:ext cx="92053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2800" b="1" dirty="0">
                <a:solidFill>
                  <a:srgbClr val="FF0000"/>
                </a:solidFill>
              </a:rPr>
              <a:t>6. Anasınıfı Öğretmenleri</a:t>
            </a:r>
            <a:endParaRPr lang="tr-TR" altLang="tr-TR" sz="1900" b="1" dirty="0"/>
          </a:p>
        </p:txBody>
      </p:sp>
      <p:sp>
        <p:nvSpPr>
          <p:cNvPr id="12" name="Dikdörtgen 14"/>
          <p:cNvSpPr/>
          <p:nvPr/>
        </p:nvSpPr>
        <p:spPr>
          <a:xfrm>
            <a:off x="0" y="3722203"/>
            <a:ext cx="716950" cy="1286845"/>
          </a:xfrm>
          <a:prstGeom prst="rect">
            <a:avLst/>
          </a:prstGeom>
          <a:solidFill>
            <a:srgbClr val="FFFF00">
              <a:alpha val="93000"/>
            </a:srgbClr>
          </a:solidFill>
        </p:spPr>
        <p:txBody>
          <a:bodyPr wrap="square" lIns="180000" tIns="180000" rIns="180000" bIns="180000">
            <a:spAutoFit/>
          </a:bodyPr>
          <a:lstStyle/>
          <a:p>
            <a:pPr algn="ctr"/>
            <a:r>
              <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1</a:t>
            </a:r>
          </a:p>
        </p:txBody>
      </p:sp>
      <p:sp>
        <p:nvSpPr>
          <p:cNvPr id="13" name="Dikdörtgen 15"/>
          <p:cNvSpPr/>
          <p:nvPr/>
        </p:nvSpPr>
        <p:spPr>
          <a:xfrm>
            <a:off x="11419419" y="1908432"/>
            <a:ext cx="772581" cy="4056834"/>
          </a:xfrm>
          <a:prstGeom prst="rect">
            <a:avLst/>
          </a:prstGeom>
          <a:solidFill>
            <a:srgbClr val="FFFF00">
              <a:alpha val="93000"/>
            </a:srgbClr>
          </a:solidFill>
        </p:spPr>
        <p:txBody>
          <a:bodyPr wrap="square" lIns="180000" tIns="180000" rIns="180000" bIns="180000">
            <a:spAutoFit/>
          </a:bodyPr>
          <a:lstStyle/>
          <a:p>
            <a:pPr algn="ctr"/>
            <a:r>
              <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2</a:t>
            </a:r>
          </a:p>
          <a:p>
            <a:pPr algn="ctr"/>
            <a:endParaRPr lang="tr-TR"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14" name="Picture 5"/>
          <p:cNvPicPr>
            <a:picLocks noChangeAspect="1"/>
          </p:cNvPicPr>
          <p:nvPr/>
        </p:nvPicPr>
        <p:blipFill>
          <a:blip r:embed="rId6"/>
          <a:stretch>
            <a:fillRect/>
          </a:stretch>
        </p:blipFill>
        <p:spPr>
          <a:xfrm>
            <a:off x="696554" y="1694576"/>
            <a:ext cx="2755900" cy="3469687"/>
          </a:xfrm>
          <a:prstGeom prst="rect">
            <a:avLst/>
          </a:prstGeom>
        </p:spPr>
      </p:pic>
      <p:pic>
        <p:nvPicPr>
          <p:cNvPr id="15" name="Picture 6"/>
          <p:cNvPicPr>
            <a:picLocks noChangeAspect="1"/>
          </p:cNvPicPr>
          <p:nvPr/>
        </p:nvPicPr>
        <p:blipFill>
          <a:blip r:embed="rId7"/>
          <a:stretch>
            <a:fillRect/>
          </a:stretch>
        </p:blipFill>
        <p:spPr>
          <a:xfrm>
            <a:off x="3602230" y="1686187"/>
            <a:ext cx="7771957" cy="2762162"/>
          </a:xfrm>
          <a:prstGeom prst="rect">
            <a:avLst/>
          </a:prstGeom>
        </p:spPr>
      </p:pic>
      <p:sp>
        <p:nvSpPr>
          <p:cNvPr id="16" name="TextBox 7"/>
          <p:cNvSpPr txBox="1"/>
          <p:nvPr/>
        </p:nvSpPr>
        <p:spPr>
          <a:xfrm>
            <a:off x="3695733" y="4706119"/>
            <a:ext cx="7488832" cy="923330"/>
          </a:xfrm>
          <a:prstGeom prst="rect">
            <a:avLst/>
          </a:prstGeom>
          <a:noFill/>
        </p:spPr>
        <p:txBody>
          <a:bodyPr wrap="square" rtlCol="0">
            <a:spAutoFit/>
          </a:bodyPr>
          <a:lstStyle/>
          <a:p>
            <a:pPr algn="just"/>
            <a:r>
              <a:rPr lang="tr-TR" dirty="0"/>
              <a:t>Bina kullanımı ekranında  anasınıfı olarak kullanılan alana anasınıfı girişi yaptıysanız bu modülü doldurmanız gerekir. Eğer kurumda anasınıfı yoksa bu ekrana hiçbir veri girişi yapmadan boş kayıt yapınız.</a:t>
            </a:r>
          </a:p>
        </p:txBody>
      </p:sp>
    </p:spTree>
    <p:extLst>
      <p:ext uri="{BB962C8B-B14F-4D97-AF65-F5344CB8AC3E}">
        <p14:creationId xmlns:p14="http://schemas.microsoft.com/office/powerpoint/2010/main" val="34637536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0" name="1 Başlık"/>
          <p:cNvSpPr>
            <a:spLocks noGrp="1"/>
          </p:cNvSpPr>
          <p:nvPr>
            <p:ph type="title"/>
          </p:nvPr>
        </p:nvSpPr>
        <p:spPr>
          <a:xfrm>
            <a:off x="2286000" y="109056"/>
            <a:ext cx="7545897" cy="1006679"/>
          </a:xfrm>
        </p:spPr>
        <p:txBody>
          <a:bodyPr>
            <a:normAutofit/>
          </a:bodyPr>
          <a:lstStyle/>
          <a:p>
            <a:r>
              <a:rPr lang="tr-TR" altLang="tr-TR" sz="3600" b="1" dirty="0">
                <a:solidFill>
                  <a:schemeClr val="bg1"/>
                </a:solidFill>
              </a:rPr>
              <a:t>Mebbis Modülü</a:t>
            </a:r>
          </a:p>
        </p:txBody>
      </p:sp>
      <p:sp>
        <p:nvSpPr>
          <p:cNvPr id="11" name="Dikdörtgen 10"/>
          <p:cNvSpPr>
            <a:spLocks noChangeArrowheads="1"/>
          </p:cNvSpPr>
          <p:nvPr/>
        </p:nvSpPr>
        <p:spPr bwMode="auto">
          <a:xfrm>
            <a:off x="539751" y="1182848"/>
            <a:ext cx="92053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2800" b="1" dirty="0">
                <a:solidFill>
                  <a:srgbClr val="FF0000"/>
                </a:solidFill>
              </a:rPr>
              <a:t>7. Kütüphane / Materyal</a:t>
            </a:r>
            <a:endParaRPr lang="tr-TR" altLang="tr-TR" sz="1900" b="1" dirty="0"/>
          </a:p>
        </p:txBody>
      </p:sp>
      <p:sp>
        <p:nvSpPr>
          <p:cNvPr id="12" name="Dikdörtgen 14"/>
          <p:cNvSpPr/>
          <p:nvPr/>
        </p:nvSpPr>
        <p:spPr>
          <a:xfrm>
            <a:off x="0" y="3722203"/>
            <a:ext cx="716950" cy="1286845"/>
          </a:xfrm>
          <a:prstGeom prst="rect">
            <a:avLst/>
          </a:prstGeom>
          <a:solidFill>
            <a:srgbClr val="FFFF00">
              <a:alpha val="93000"/>
            </a:srgbClr>
          </a:solidFill>
        </p:spPr>
        <p:txBody>
          <a:bodyPr wrap="square" lIns="180000" tIns="180000" rIns="180000" bIns="180000">
            <a:spAutoFit/>
          </a:bodyPr>
          <a:lstStyle/>
          <a:p>
            <a:pPr algn="ctr"/>
            <a:r>
              <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1</a:t>
            </a:r>
          </a:p>
        </p:txBody>
      </p:sp>
      <p:sp>
        <p:nvSpPr>
          <p:cNvPr id="13" name="Dikdörtgen 15"/>
          <p:cNvSpPr/>
          <p:nvPr/>
        </p:nvSpPr>
        <p:spPr>
          <a:xfrm>
            <a:off x="11419418" y="1908432"/>
            <a:ext cx="774607" cy="4056834"/>
          </a:xfrm>
          <a:prstGeom prst="rect">
            <a:avLst/>
          </a:prstGeom>
          <a:solidFill>
            <a:srgbClr val="FFFF00">
              <a:alpha val="93000"/>
            </a:srgbClr>
          </a:solidFill>
        </p:spPr>
        <p:txBody>
          <a:bodyPr wrap="square" lIns="180000" tIns="180000" rIns="180000" bIns="180000">
            <a:spAutoFit/>
          </a:bodyPr>
          <a:lstStyle/>
          <a:p>
            <a:pPr algn="ctr"/>
            <a:r>
              <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2</a:t>
            </a:r>
          </a:p>
          <a:p>
            <a:pPr algn="ctr"/>
            <a:endParaRPr lang="tr-TR"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4" name="TextBox 7"/>
          <p:cNvSpPr txBox="1"/>
          <p:nvPr/>
        </p:nvSpPr>
        <p:spPr>
          <a:xfrm>
            <a:off x="3679443" y="4135211"/>
            <a:ext cx="7488832" cy="923330"/>
          </a:xfrm>
          <a:prstGeom prst="rect">
            <a:avLst/>
          </a:prstGeom>
          <a:noFill/>
        </p:spPr>
        <p:txBody>
          <a:bodyPr wrap="square" rtlCol="0">
            <a:spAutoFit/>
          </a:bodyPr>
          <a:lstStyle/>
          <a:p>
            <a:pPr algn="just"/>
            <a:r>
              <a:rPr lang="tr-TR" dirty="0"/>
              <a:t>Bina kullanımı ekranında kütüphane sayısı girişi yaptıysanız bu modülü doldurmanız gerekir. Eğer kurumda kütüphane yoksa bu ekrana hiçbir veri girişi yapmadan boş kayıt yapınız.</a:t>
            </a:r>
          </a:p>
        </p:txBody>
      </p:sp>
      <p:pic>
        <p:nvPicPr>
          <p:cNvPr id="15" name="Picture 1"/>
          <p:cNvPicPr>
            <a:picLocks noChangeAspect="1"/>
          </p:cNvPicPr>
          <p:nvPr/>
        </p:nvPicPr>
        <p:blipFill>
          <a:blip r:embed="rId6"/>
          <a:stretch>
            <a:fillRect/>
          </a:stretch>
        </p:blipFill>
        <p:spPr>
          <a:xfrm>
            <a:off x="739019" y="1744910"/>
            <a:ext cx="2692400" cy="3455740"/>
          </a:xfrm>
          <a:prstGeom prst="rect">
            <a:avLst/>
          </a:prstGeom>
        </p:spPr>
      </p:pic>
      <p:pic>
        <p:nvPicPr>
          <p:cNvPr id="16" name="Picture 2"/>
          <p:cNvPicPr>
            <a:picLocks noChangeAspect="1"/>
          </p:cNvPicPr>
          <p:nvPr/>
        </p:nvPicPr>
        <p:blipFill>
          <a:blip r:embed="rId7"/>
          <a:stretch>
            <a:fillRect/>
          </a:stretch>
        </p:blipFill>
        <p:spPr>
          <a:xfrm>
            <a:off x="3679443" y="1719743"/>
            <a:ext cx="7571960" cy="2141306"/>
          </a:xfrm>
          <a:prstGeom prst="rect">
            <a:avLst/>
          </a:prstGeom>
        </p:spPr>
      </p:pic>
    </p:spTree>
    <p:extLst>
      <p:ext uri="{BB962C8B-B14F-4D97-AF65-F5344CB8AC3E}">
        <p14:creationId xmlns:p14="http://schemas.microsoft.com/office/powerpoint/2010/main" val="34637536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0" name="1 Başlık"/>
          <p:cNvSpPr>
            <a:spLocks noGrp="1"/>
          </p:cNvSpPr>
          <p:nvPr>
            <p:ph type="title"/>
          </p:nvPr>
        </p:nvSpPr>
        <p:spPr>
          <a:xfrm>
            <a:off x="2286001" y="100668"/>
            <a:ext cx="7319394" cy="956345"/>
          </a:xfrm>
        </p:spPr>
        <p:txBody>
          <a:bodyPr>
            <a:normAutofit/>
          </a:bodyPr>
          <a:lstStyle/>
          <a:p>
            <a:r>
              <a:rPr lang="tr-TR" altLang="tr-TR" sz="3600" b="1" dirty="0">
                <a:solidFill>
                  <a:schemeClr val="bg1"/>
                </a:solidFill>
              </a:rPr>
              <a:t>Mebbis Modülü</a:t>
            </a:r>
          </a:p>
        </p:txBody>
      </p:sp>
      <p:sp>
        <p:nvSpPr>
          <p:cNvPr id="11" name="Dikdörtgen 10"/>
          <p:cNvSpPr>
            <a:spLocks noChangeArrowheads="1"/>
          </p:cNvSpPr>
          <p:nvPr/>
        </p:nvSpPr>
        <p:spPr bwMode="auto">
          <a:xfrm>
            <a:off x="539751" y="1174459"/>
            <a:ext cx="92053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2800" b="1" dirty="0">
                <a:solidFill>
                  <a:srgbClr val="FF0000"/>
                </a:solidFill>
              </a:rPr>
              <a:t>8. Kütüphane / Kullanım</a:t>
            </a:r>
            <a:endParaRPr lang="tr-TR" altLang="tr-TR" sz="1900" b="1" dirty="0"/>
          </a:p>
        </p:txBody>
      </p:sp>
      <p:sp>
        <p:nvSpPr>
          <p:cNvPr id="12" name="Dikdörtgen 14"/>
          <p:cNvSpPr/>
          <p:nvPr/>
        </p:nvSpPr>
        <p:spPr>
          <a:xfrm>
            <a:off x="0" y="3722203"/>
            <a:ext cx="716950" cy="1286845"/>
          </a:xfrm>
          <a:prstGeom prst="rect">
            <a:avLst/>
          </a:prstGeom>
          <a:solidFill>
            <a:srgbClr val="FFFF00">
              <a:alpha val="93000"/>
            </a:srgbClr>
          </a:solidFill>
        </p:spPr>
        <p:txBody>
          <a:bodyPr wrap="square" lIns="180000" tIns="180000" rIns="180000" bIns="180000">
            <a:spAutoFit/>
          </a:bodyPr>
          <a:lstStyle/>
          <a:p>
            <a:pPr algn="ctr"/>
            <a:r>
              <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1</a:t>
            </a:r>
          </a:p>
        </p:txBody>
      </p:sp>
      <p:sp>
        <p:nvSpPr>
          <p:cNvPr id="13" name="Dikdörtgen 15"/>
          <p:cNvSpPr/>
          <p:nvPr/>
        </p:nvSpPr>
        <p:spPr>
          <a:xfrm>
            <a:off x="11419418" y="1908432"/>
            <a:ext cx="774607" cy="4056834"/>
          </a:xfrm>
          <a:prstGeom prst="rect">
            <a:avLst/>
          </a:prstGeom>
          <a:solidFill>
            <a:srgbClr val="FFFF00">
              <a:alpha val="93000"/>
            </a:srgbClr>
          </a:solidFill>
        </p:spPr>
        <p:txBody>
          <a:bodyPr wrap="square" lIns="180000" tIns="180000" rIns="180000" bIns="180000">
            <a:spAutoFit/>
          </a:bodyPr>
          <a:lstStyle/>
          <a:p>
            <a:pPr algn="ctr"/>
            <a:r>
              <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2</a:t>
            </a:r>
          </a:p>
          <a:p>
            <a:pPr algn="ctr"/>
            <a:endParaRPr lang="tr-TR"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4" name="TextBox 7"/>
          <p:cNvSpPr txBox="1"/>
          <p:nvPr/>
        </p:nvSpPr>
        <p:spPr>
          <a:xfrm>
            <a:off x="3717907" y="3722203"/>
            <a:ext cx="7488832" cy="923330"/>
          </a:xfrm>
          <a:prstGeom prst="rect">
            <a:avLst/>
          </a:prstGeom>
          <a:noFill/>
        </p:spPr>
        <p:txBody>
          <a:bodyPr wrap="square" rtlCol="0">
            <a:spAutoFit/>
          </a:bodyPr>
          <a:lstStyle/>
          <a:p>
            <a:pPr algn="just"/>
            <a:r>
              <a:rPr lang="tr-TR" dirty="0"/>
              <a:t>Bina kullanımı ekranında kütüphane sayısı girişi yaptıysanız bu modülü doldurmanız gerekir. Eğer kurumda kütüphane yoksa bu ekrana hiçbir veri girişi yapmadan boş kayıt yapınız.</a:t>
            </a:r>
          </a:p>
        </p:txBody>
      </p:sp>
      <p:pic>
        <p:nvPicPr>
          <p:cNvPr id="15" name="Picture 3"/>
          <p:cNvPicPr>
            <a:picLocks noChangeAspect="1"/>
          </p:cNvPicPr>
          <p:nvPr/>
        </p:nvPicPr>
        <p:blipFill>
          <a:blip r:embed="rId6"/>
          <a:stretch>
            <a:fillRect/>
          </a:stretch>
        </p:blipFill>
        <p:spPr>
          <a:xfrm>
            <a:off x="750223" y="1744910"/>
            <a:ext cx="2692400" cy="3393695"/>
          </a:xfrm>
          <a:prstGeom prst="rect">
            <a:avLst/>
          </a:prstGeom>
        </p:spPr>
      </p:pic>
      <p:pic>
        <p:nvPicPr>
          <p:cNvPr id="16" name="Picture 4"/>
          <p:cNvPicPr>
            <a:picLocks noChangeAspect="1"/>
          </p:cNvPicPr>
          <p:nvPr/>
        </p:nvPicPr>
        <p:blipFill>
          <a:blip r:embed="rId7"/>
          <a:stretch>
            <a:fillRect/>
          </a:stretch>
        </p:blipFill>
        <p:spPr>
          <a:xfrm>
            <a:off x="3612999" y="1620443"/>
            <a:ext cx="7593740" cy="1522147"/>
          </a:xfrm>
          <a:prstGeom prst="rect">
            <a:avLst/>
          </a:prstGeom>
        </p:spPr>
      </p:pic>
      <p:sp>
        <p:nvSpPr>
          <p:cNvPr id="17" name="TextBox 16"/>
          <p:cNvSpPr txBox="1"/>
          <p:nvPr/>
        </p:nvSpPr>
        <p:spPr>
          <a:xfrm>
            <a:off x="798463" y="5161968"/>
            <a:ext cx="10595075" cy="646331"/>
          </a:xfrm>
          <a:prstGeom prst="rect">
            <a:avLst/>
          </a:prstGeom>
          <a:noFill/>
        </p:spPr>
        <p:txBody>
          <a:bodyPr wrap="square" rtlCol="0">
            <a:spAutoFit/>
          </a:bodyPr>
          <a:lstStyle/>
          <a:p>
            <a:pPr algn="just"/>
            <a:r>
              <a:rPr lang="tr-TR" dirty="0"/>
              <a:t>Özel okullarda Bilişim/İnternet ve Çevre Birimlerinden sonra 2 alt başlık daha vardır. </a:t>
            </a:r>
            <a:r>
              <a:rPr lang="tr-TR" b="1" dirty="0">
                <a:solidFill>
                  <a:srgbClr val="FF0000"/>
                </a:solidFill>
              </a:rPr>
              <a:t>Bilgisayar Laboratuarları/Bt Sınıfları </a:t>
            </a:r>
            <a:r>
              <a:rPr lang="tr-TR" dirty="0"/>
              <a:t>ve </a:t>
            </a:r>
            <a:r>
              <a:rPr lang="tr-TR" b="1" dirty="0">
                <a:solidFill>
                  <a:srgbClr val="FF0000"/>
                </a:solidFill>
              </a:rPr>
              <a:t>Bilişim/Bilgisayar modülü</a:t>
            </a:r>
            <a:r>
              <a:rPr lang="tr-TR" dirty="0"/>
              <a:t>. Özel okullar ekstradan bu moduüllere giriş yapıp kaydedecekler.</a:t>
            </a:r>
          </a:p>
        </p:txBody>
      </p:sp>
    </p:spTree>
    <p:extLst>
      <p:ext uri="{BB962C8B-B14F-4D97-AF65-F5344CB8AC3E}">
        <p14:creationId xmlns:p14="http://schemas.microsoft.com/office/powerpoint/2010/main" val="34637536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0" name="1 Başlık"/>
          <p:cNvSpPr>
            <a:spLocks noGrp="1"/>
          </p:cNvSpPr>
          <p:nvPr>
            <p:ph type="title"/>
          </p:nvPr>
        </p:nvSpPr>
        <p:spPr>
          <a:xfrm>
            <a:off x="2286000" y="151001"/>
            <a:ext cx="7646565" cy="939567"/>
          </a:xfrm>
        </p:spPr>
        <p:txBody>
          <a:bodyPr>
            <a:normAutofit/>
          </a:bodyPr>
          <a:lstStyle/>
          <a:p>
            <a:r>
              <a:rPr lang="tr-TR" altLang="tr-TR" sz="3600" b="1" dirty="0">
                <a:solidFill>
                  <a:schemeClr val="bg1"/>
                </a:solidFill>
              </a:rPr>
              <a:t>Mebbis Modülü</a:t>
            </a:r>
          </a:p>
        </p:txBody>
      </p:sp>
      <p:sp>
        <p:nvSpPr>
          <p:cNvPr id="11" name="Dikdörtgen 10"/>
          <p:cNvSpPr>
            <a:spLocks noChangeArrowheads="1"/>
          </p:cNvSpPr>
          <p:nvPr/>
        </p:nvSpPr>
        <p:spPr bwMode="auto">
          <a:xfrm>
            <a:off x="539751" y="1149292"/>
            <a:ext cx="92053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2800" b="1" dirty="0">
                <a:solidFill>
                  <a:srgbClr val="FF0000"/>
                </a:solidFill>
              </a:rPr>
              <a:t>9. Bilişim/İnternet ve Çevre Birimleri</a:t>
            </a:r>
            <a:endParaRPr lang="tr-TR" altLang="tr-TR" sz="1900" b="1" dirty="0"/>
          </a:p>
        </p:txBody>
      </p:sp>
      <p:sp>
        <p:nvSpPr>
          <p:cNvPr id="12" name="Dikdörtgen 14"/>
          <p:cNvSpPr/>
          <p:nvPr/>
        </p:nvSpPr>
        <p:spPr>
          <a:xfrm>
            <a:off x="0" y="3722203"/>
            <a:ext cx="774607" cy="1286845"/>
          </a:xfrm>
          <a:prstGeom prst="rect">
            <a:avLst/>
          </a:prstGeom>
          <a:solidFill>
            <a:srgbClr val="FFFF00">
              <a:alpha val="93000"/>
            </a:srgbClr>
          </a:solidFill>
        </p:spPr>
        <p:txBody>
          <a:bodyPr wrap="square" lIns="180000" tIns="180000" rIns="180000" bIns="180000">
            <a:spAutoFit/>
          </a:bodyPr>
          <a:lstStyle/>
          <a:p>
            <a:pPr algn="ctr"/>
            <a:r>
              <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1</a:t>
            </a:r>
          </a:p>
        </p:txBody>
      </p:sp>
      <p:sp>
        <p:nvSpPr>
          <p:cNvPr id="13" name="Dikdörtgen 15"/>
          <p:cNvSpPr/>
          <p:nvPr/>
        </p:nvSpPr>
        <p:spPr>
          <a:xfrm>
            <a:off x="11419418" y="1908432"/>
            <a:ext cx="774607" cy="4056834"/>
          </a:xfrm>
          <a:prstGeom prst="rect">
            <a:avLst/>
          </a:prstGeom>
          <a:solidFill>
            <a:srgbClr val="FFFF00">
              <a:alpha val="93000"/>
            </a:srgbClr>
          </a:solidFill>
        </p:spPr>
        <p:txBody>
          <a:bodyPr wrap="square" lIns="180000" tIns="180000" rIns="180000" bIns="180000">
            <a:spAutoFit/>
          </a:bodyPr>
          <a:lstStyle/>
          <a:p>
            <a:pPr algn="ctr"/>
            <a:r>
              <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2</a:t>
            </a:r>
          </a:p>
          <a:p>
            <a:pPr algn="ctr"/>
            <a:endParaRPr lang="tr-TR"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4" name="TextBox 7"/>
          <p:cNvSpPr txBox="1"/>
          <p:nvPr/>
        </p:nvSpPr>
        <p:spPr>
          <a:xfrm>
            <a:off x="3930585" y="5219700"/>
            <a:ext cx="7488832" cy="369332"/>
          </a:xfrm>
          <a:prstGeom prst="rect">
            <a:avLst/>
          </a:prstGeom>
          <a:noFill/>
        </p:spPr>
        <p:txBody>
          <a:bodyPr wrap="square" rtlCol="0">
            <a:spAutoFit/>
          </a:bodyPr>
          <a:lstStyle/>
          <a:p>
            <a:pPr algn="just"/>
            <a:r>
              <a:rPr lang="tr-TR" dirty="0"/>
              <a:t>Mevcut verileri girip kaydediyoruz.</a:t>
            </a:r>
          </a:p>
        </p:txBody>
      </p:sp>
      <p:pic>
        <p:nvPicPr>
          <p:cNvPr id="15" name="Picture 1"/>
          <p:cNvPicPr>
            <a:picLocks noChangeAspect="1"/>
          </p:cNvPicPr>
          <p:nvPr/>
        </p:nvPicPr>
        <p:blipFill>
          <a:blip r:embed="rId6"/>
          <a:stretch>
            <a:fillRect/>
          </a:stretch>
        </p:blipFill>
        <p:spPr>
          <a:xfrm>
            <a:off x="762028" y="1702964"/>
            <a:ext cx="2743200" cy="3516735"/>
          </a:xfrm>
          <a:prstGeom prst="rect">
            <a:avLst/>
          </a:prstGeom>
        </p:spPr>
      </p:pic>
      <p:pic>
        <p:nvPicPr>
          <p:cNvPr id="16" name="Picture 2"/>
          <p:cNvPicPr>
            <a:picLocks noChangeAspect="1"/>
          </p:cNvPicPr>
          <p:nvPr/>
        </p:nvPicPr>
        <p:blipFill>
          <a:blip r:embed="rId7"/>
          <a:stretch>
            <a:fillRect/>
          </a:stretch>
        </p:blipFill>
        <p:spPr>
          <a:xfrm>
            <a:off x="3554118" y="1711354"/>
            <a:ext cx="7891221" cy="3467078"/>
          </a:xfrm>
          <a:prstGeom prst="rect">
            <a:avLst/>
          </a:prstGeom>
        </p:spPr>
      </p:pic>
      <p:sp>
        <p:nvSpPr>
          <p:cNvPr id="17" name="TextBox 16"/>
          <p:cNvSpPr txBox="1"/>
          <p:nvPr/>
        </p:nvSpPr>
        <p:spPr>
          <a:xfrm>
            <a:off x="901400" y="5547273"/>
            <a:ext cx="10865451" cy="369332"/>
          </a:xfrm>
          <a:prstGeom prst="rect">
            <a:avLst/>
          </a:prstGeom>
          <a:noFill/>
        </p:spPr>
        <p:txBody>
          <a:bodyPr wrap="square" rtlCol="0">
            <a:spAutoFit/>
          </a:bodyPr>
          <a:lstStyle/>
          <a:p>
            <a:pPr algn="ctr"/>
            <a:r>
              <a:rPr lang="tr-TR" b="1" dirty="0">
                <a:solidFill>
                  <a:srgbClr val="FF0000"/>
                </a:solidFill>
              </a:rPr>
              <a:t>Girişler bu aşamada son buluyor.  Daha sonra bir alt menü Durum ve Onay ekranına geçiş yapınız.</a:t>
            </a:r>
          </a:p>
        </p:txBody>
      </p:sp>
    </p:spTree>
    <p:extLst>
      <p:ext uri="{BB962C8B-B14F-4D97-AF65-F5344CB8AC3E}">
        <p14:creationId xmlns:p14="http://schemas.microsoft.com/office/powerpoint/2010/main" val="34637536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0" name="1 Başlık"/>
          <p:cNvSpPr>
            <a:spLocks noGrp="1"/>
          </p:cNvSpPr>
          <p:nvPr>
            <p:ph type="title"/>
          </p:nvPr>
        </p:nvSpPr>
        <p:spPr>
          <a:xfrm>
            <a:off x="2286000" y="100667"/>
            <a:ext cx="7847901" cy="973123"/>
          </a:xfrm>
        </p:spPr>
        <p:txBody>
          <a:bodyPr>
            <a:normAutofit/>
          </a:bodyPr>
          <a:lstStyle/>
          <a:p>
            <a:r>
              <a:rPr lang="tr-TR" altLang="tr-TR" sz="3600" b="1" dirty="0">
                <a:solidFill>
                  <a:schemeClr val="bg1"/>
                </a:solidFill>
              </a:rPr>
              <a:t>Mebbis Modülü</a:t>
            </a:r>
          </a:p>
        </p:txBody>
      </p:sp>
      <p:sp>
        <p:nvSpPr>
          <p:cNvPr id="11" name="Dikdörtgen 10"/>
          <p:cNvSpPr>
            <a:spLocks noChangeArrowheads="1"/>
          </p:cNvSpPr>
          <p:nvPr/>
        </p:nvSpPr>
        <p:spPr bwMode="auto">
          <a:xfrm>
            <a:off x="3492582" y="1224793"/>
            <a:ext cx="55562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2800" b="1" dirty="0">
                <a:solidFill>
                  <a:srgbClr val="FF0000"/>
                </a:solidFill>
              </a:rPr>
              <a:t>DURUM VE ONAY EKRANI</a:t>
            </a:r>
            <a:endParaRPr lang="tr-TR" altLang="tr-TR" sz="1900" b="1" dirty="0"/>
          </a:p>
        </p:txBody>
      </p:sp>
      <p:sp>
        <p:nvSpPr>
          <p:cNvPr id="12" name="Dikdörtgen 14"/>
          <p:cNvSpPr/>
          <p:nvPr/>
        </p:nvSpPr>
        <p:spPr>
          <a:xfrm>
            <a:off x="38701" y="2597633"/>
            <a:ext cx="687315" cy="794403"/>
          </a:xfrm>
          <a:prstGeom prst="rect">
            <a:avLst/>
          </a:prstGeom>
          <a:solidFill>
            <a:srgbClr val="FFFF00">
              <a:alpha val="93000"/>
            </a:srgbClr>
          </a:solidFill>
        </p:spPr>
        <p:txBody>
          <a:bodyPr wrap="square" lIns="180000" tIns="180000" rIns="180000" bIns="180000">
            <a:spAutoFit/>
          </a:bodyPr>
          <a:lstStyle/>
          <a:p>
            <a:pPr algn="ctr"/>
            <a:r>
              <a:rPr lang="tr-TR"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1</a:t>
            </a:r>
          </a:p>
        </p:txBody>
      </p:sp>
      <p:sp>
        <p:nvSpPr>
          <p:cNvPr id="13" name="TextBox 7"/>
          <p:cNvSpPr txBox="1"/>
          <p:nvPr/>
        </p:nvSpPr>
        <p:spPr>
          <a:xfrm>
            <a:off x="716950" y="4989863"/>
            <a:ext cx="11409885" cy="646331"/>
          </a:xfrm>
          <a:prstGeom prst="rect">
            <a:avLst/>
          </a:prstGeom>
          <a:noFill/>
        </p:spPr>
        <p:txBody>
          <a:bodyPr wrap="square" rtlCol="0">
            <a:spAutoFit/>
          </a:bodyPr>
          <a:lstStyle/>
          <a:p>
            <a:pPr algn="just"/>
            <a:r>
              <a:rPr lang="tr-TR" dirty="0"/>
              <a:t>Bu ekranda eğer tüm veriler sağlıklı ve doğru bir şeklide girilmişse sistem tüm işlemleri </a:t>
            </a:r>
            <a:r>
              <a:rPr lang="tr-TR" b="1" dirty="0">
                <a:solidFill>
                  <a:srgbClr val="FF0000"/>
                </a:solidFill>
              </a:rPr>
              <a:t>yapıldı</a:t>
            </a:r>
            <a:r>
              <a:rPr lang="tr-TR" dirty="0"/>
              <a:t> olarak yansıtacaktır. Tüm veriler yapıldı ise </a:t>
            </a:r>
            <a:r>
              <a:rPr lang="tr-TR" b="1" dirty="0">
                <a:solidFill>
                  <a:srgbClr val="FF0000"/>
                </a:solidFill>
              </a:rPr>
              <a:t>kurum onay işlemlerine</a:t>
            </a:r>
            <a:r>
              <a:rPr lang="tr-TR" dirty="0"/>
              <a:t> geçip onay vermeniz gerekir.</a:t>
            </a:r>
          </a:p>
        </p:txBody>
      </p:sp>
      <p:pic>
        <p:nvPicPr>
          <p:cNvPr id="14" name="Picture 3"/>
          <p:cNvPicPr>
            <a:picLocks noChangeAspect="1"/>
          </p:cNvPicPr>
          <p:nvPr/>
        </p:nvPicPr>
        <p:blipFill>
          <a:blip r:embed="rId6"/>
          <a:stretch>
            <a:fillRect/>
          </a:stretch>
        </p:blipFill>
        <p:spPr>
          <a:xfrm>
            <a:off x="716951" y="1843866"/>
            <a:ext cx="11304474" cy="3113955"/>
          </a:xfrm>
          <a:prstGeom prst="rect">
            <a:avLst/>
          </a:prstGeom>
        </p:spPr>
      </p:pic>
    </p:spTree>
    <p:extLst>
      <p:ext uri="{BB962C8B-B14F-4D97-AF65-F5344CB8AC3E}">
        <p14:creationId xmlns:p14="http://schemas.microsoft.com/office/powerpoint/2010/main" val="34637536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0" name="1 Başlık"/>
          <p:cNvSpPr>
            <a:spLocks noGrp="1"/>
          </p:cNvSpPr>
          <p:nvPr>
            <p:ph type="title"/>
          </p:nvPr>
        </p:nvSpPr>
        <p:spPr>
          <a:xfrm>
            <a:off x="2286000" y="100667"/>
            <a:ext cx="7847901" cy="973123"/>
          </a:xfrm>
        </p:spPr>
        <p:txBody>
          <a:bodyPr>
            <a:normAutofit/>
          </a:bodyPr>
          <a:lstStyle/>
          <a:p>
            <a:r>
              <a:rPr lang="tr-TR" altLang="tr-TR" sz="3600" b="1" dirty="0">
                <a:solidFill>
                  <a:schemeClr val="bg1"/>
                </a:solidFill>
              </a:rPr>
              <a:t>Mebbis Modülü</a:t>
            </a:r>
          </a:p>
        </p:txBody>
      </p:sp>
      <p:sp>
        <p:nvSpPr>
          <p:cNvPr id="11" name="Dikdörtgen 10"/>
          <p:cNvSpPr>
            <a:spLocks noChangeArrowheads="1"/>
          </p:cNvSpPr>
          <p:nvPr/>
        </p:nvSpPr>
        <p:spPr bwMode="auto">
          <a:xfrm>
            <a:off x="3492582" y="1224793"/>
            <a:ext cx="55562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sz="2800" b="1" dirty="0">
                <a:solidFill>
                  <a:srgbClr val="FF0000"/>
                </a:solidFill>
              </a:rPr>
              <a:t> ONAY EKRANI</a:t>
            </a:r>
            <a:endParaRPr lang="tr-TR" altLang="tr-TR" sz="1900" b="1" dirty="0"/>
          </a:p>
        </p:txBody>
      </p:sp>
      <p:sp>
        <p:nvSpPr>
          <p:cNvPr id="15" name="14 Dikdörtgen"/>
          <p:cNvSpPr/>
          <p:nvPr/>
        </p:nvSpPr>
        <p:spPr>
          <a:xfrm>
            <a:off x="563671" y="1891430"/>
            <a:ext cx="11060481" cy="36074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tr-TR" sz="2800" b="1" dirty="0">
                <a:solidFill>
                  <a:srgbClr val="FF0000"/>
                </a:solidFill>
              </a:rPr>
              <a:t>Onay İşlemleri :</a:t>
            </a:r>
          </a:p>
          <a:p>
            <a:endParaRPr lang="tr-TR" sz="2000" dirty="0"/>
          </a:p>
          <a:p>
            <a:r>
              <a:rPr lang="tr-TR" sz="2000" b="1" dirty="0"/>
              <a:t>- </a:t>
            </a:r>
            <a:r>
              <a:rPr lang="tr-TR" sz="2000" dirty="0"/>
              <a:t>Kurumlar, İlçe ve İl Milli Eğitim Müdürlükleri sırayla durum Ekranlarından Tamamlanan veri girişlerini takip ederek tamamlanan girişlerin verilerini ilgili veri giriş ekranlarından veya </a:t>
            </a:r>
            <a:r>
              <a:rPr lang="tr-TR" sz="2000" dirty="0" err="1"/>
              <a:t>Meis</a:t>
            </a:r>
            <a:r>
              <a:rPr lang="tr-TR" sz="2000" dirty="0"/>
              <a:t> Sorgu üzerinden kontrol etmelidir.</a:t>
            </a:r>
          </a:p>
          <a:p>
            <a:endParaRPr lang="tr-TR" sz="2000" dirty="0"/>
          </a:p>
          <a:p>
            <a:pPr>
              <a:buFontTx/>
              <a:buChar char="-"/>
            </a:pPr>
            <a:r>
              <a:rPr lang="tr-TR" sz="2000" b="1" dirty="0">
                <a:solidFill>
                  <a:srgbClr val="FF0000"/>
                </a:solidFill>
              </a:rPr>
              <a:t>Eksik ve HATALI veri girişi olmadığından emin olduklarında ONAY işlemini tamamlayabilirler.</a:t>
            </a:r>
          </a:p>
          <a:p>
            <a:pPr>
              <a:buFontTx/>
              <a:buChar char="-"/>
            </a:pPr>
            <a:endParaRPr lang="tr-TR" sz="2000" dirty="0"/>
          </a:p>
          <a:p>
            <a:r>
              <a:rPr lang="tr-TR" sz="2000" dirty="0"/>
              <a:t>- Sehven hatalı şekilde verilen onayların iptal işlemi, </a:t>
            </a:r>
            <a:r>
              <a:rPr lang="tr-TR" sz="2000" b="1" dirty="0"/>
              <a:t>resmi yazı ile yapılacak talep</a:t>
            </a:r>
            <a:r>
              <a:rPr lang="tr-TR" sz="2000" dirty="0"/>
              <a:t> doğrultusunda bir üst merci tarafından yapılabilecektir.</a:t>
            </a:r>
          </a:p>
          <a:p>
            <a:pPr algn="ctr"/>
            <a:endParaRPr lang="tr-TR" dirty="0">
              <a:solidFill>
                <a:schemeClr val="bg1"/>
              </a:solidFill>
            </a:endParaRPr>
          </a:p>
        </p:txBody>
      </p:sp>
    </p:spTree>
    <p:extLst>
      <p:ext uri="{BB962C8B-B14F-4D97-AF65-F5344CB8AC3E}">
        <p14:creationId xmlns:p14="http://schemas.microsoft.com/office/powerpoint/2010/main" val="34637536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0" name="Title 1"/>
          <p:cNvSpPr>
            <a:spLocks noGrp="1"/>
          </p:cNvSpPr>
          <p:nvPr>
            <p:ph type="title"/>
          </p:nvPr>
        </p:nvSpPr>
        <p:spPr>
          <a:xfrm>
            <a:off x="1375794" y="159390"/>
            <a:ext cx="8263156" cy="998291"/>
          </a:xfrm>
        </p:spPr>
        <p:txBody>
          <a:bodyPr>
            <a:normAutofit/>
          </a:bodyPr>
          <a:lstStyle/>
          <a:p>
            <a:r>
              <a:rPr lang="tr-TR" altLang="tr-TR" sz="3600" b="1" dirty="0">
                <a:solidFill>
                  <a:schemeClr val="bg1"/>
                </a:solidFill>
              </a:rPr>
              <a:t>Tahsis Durumu – Bina Kullanımı</a:t>
            </a:r>
          </a:p>
        </p:txBody>
      </p:sp>
      <p:sp>
        <p:nvSpPr>
          <p:cNvPr id="11" name="Rectangle 4"/>
          <p:cNvSpPr>
            <a:spLocks noChangeArrowheads="1"/>
          </p:cNvSpPr>
          <p:nvPr/>
        </p:nvSpPr>
        <p:spPr bwMode="auto">
          <a:xfrm>
            <a:off x="603251" y="1579563"/>
            <a:ext cx="10972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Wingdings" pitchFamily="2" charset="2"/>
              <a:buChar char="Ø"/>
            </a:pPr>
            <a:r>
              <a:rPr lang="tr-TR" altLang="tr-TR" sz="2400" dirty="0">
                <a:latin typeface="Baskerville Old Face" pitchFamily="18" charset="0"/>
              </a:rPr>
              <a:t>Aynı binayı kullanan lise, bağlı kuruluş, ilçe MEM, Dershane, MTSK, Muhtelif Kurs gibi kurumlar ise; kurumlardan birini ev sahibi kurum gibi gösterecek ev sahibi kurum bina durumu ve bina kullanımını dolduracak, misafir kurum ise tahsis durumunu dolduracaktır. Kurumdaki toplam derslik ev sahibi kurum tarafından Derslik sayısı (kullanılan kullanılmayan anasınıfı dahil) bölümüne yazılacak, ev sahibi </a:t>
            </a:r>
            <a:r>
              <a:rPr lang="tr-TR" altLang="tr-TR" sz="2400" dirty="0" smtClean="0">
                <a:latin typeface="Baskerville Old Face" pitchFamily="18" charset="0"/>
              </a:rPr>
              <a:t>kurum, kullanılan toplam derslik sayısını  </a:t>
            </a:r>
            <a:r>
              <a:rPr lang="tr-TR" altLang="tr-TR" sz="2400" dirty="0">
                <a:latin typeface="Baskerville Old Face" pitchFamily="18" charset="0"/>
              </a:rPr>
              <a:t>ise Derslik sayısı (aktif olarak kullanılan anasınıfı hariç) bölümüne yazılacaktır.</a:t>
            </a:r>
          </a:p>
        </p:txBody>
      </p:sp>
    </p:spTree>
    <p:extLst>
      <p:ext uri="{BB962C8B-B14F-4D97-AF65-F5344CB8AC3E}">
        <p14:creationId xmlns:p14="http://schemas.microsoft.com/office/powerpoint/2010/main" val="34637536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0" name="Title 1"/>
          <p:cNvSpPr>
            <a:spLocks noGrp="1"/>
          </p:cNvSpPr>
          <p:nvPr>
            <p:ph type="title"/>
          </p:nvPr>
        </p:nvSpPr>
        <p:spPr>
          <a:xfrm>
            <a:off x="1426128" y="0"/>
            <a:ext cx="8909110" cy="1132514"/>
          </a:xfrm>
        </p:spPr>
        <p:txBody>
          <a:bodyPr>
            <a:normAutofit/>
          </a:bodyPr>
          <a:lstStyle/>
          <a:p>
            <a:r>
              <a:rPr lang="tr-TR" altLang="tr-TR" sz="3600" b="1" dirty="0">
                <a:solidFill>
                  <a:schemeClr val="bg1"/>
                </a:solidFill>
              </a:rPr>
              <a:t>Bina Kullanımı (Derslik Sayısı)</a:t>
            </a:r>
          </a:p>
        </p:txBody>
      </p:sp>
      <p:sp>
        <p:nvSpPr>
          <p:cNvPr id="11" name="Rectangle 4"/>
          <p:cNvSpPr>
            <a:spLocks noChangeArrowheads="1"/>
          </p:cNvSpPr>
          <p:nvPr/>
        </p:nvSpPr>
        <p:spPr bwMode="auto">
          <a:xfrm>
            <a:off x="736600" y="2406650"/>
            <a:ext cx="10972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a:spcBef>
                <a:spcPct val="0"/>
              </a:spcBef>
              <a:buFont typeface="Wingdings" pitchFamily="2" charset="2"/>
              <a:buChar char="Ø"/>
            </a:pPr>
            <a:r>
              <a:rPr lang="tr-TR" altLang="tr-TR" sz="2400" dirty="0">
                <a:latin typeface="Baskerville Old Face" pitchFamily="18" charset="0"/>
              </a:rPr>
              <a:t>Tahsis durumu olmayan okullarda (sadece kendi binasını kendisi kullanan okullar); </a:t>
            </a:r>
          </a:p>
          <a:p>
            <a:pPr>
              <a:spcBef>
                <a:spcPct val="0"/>
              </a:spcBef>
              <a:buFont typeface="Wingdings" pitchFamily="2" charset="2"/>
              <a:buChar char="Ø"/>
            </a:pPr>
            <a:r>
              <a:rPr lang="tr-TR" altLang="tr-TR" sz="2400" dirty="0">
                <a:latin typeface="Baskerville Old Face" pitchFamily="18" charset="0"/>
              </a:rPr>
              <a:t>Derslik sayısı (Kullanılan Kullanılmayan anasınıfı dahil)= Derslik sayısı (Aktif olarak kullanılan anasınıfı hariç) + Derslik sayısı (Kullanılmayan) + Derslik sayısı (Anasınıfı) eşitliği sağlanacaktır.</a:t>
            </a:r>
          </a:p>
        </p:txBody>
      </p:sp>
    </p:spTree>
    <p:extLst>
      <p:ext uri="{BB962C8B-B14F-4D97-AF65-F5344CB8AC3E}">
        <p14:creationId xmlns:p14="http://schemas.microsoft.com/office/powerpoint/2010/main" val="34637536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0" name="1 Başlık"/>
          <p:cNvSpPr>
            <a:spLocks noGrp="1"/>
          </p:cNvSpPr>
          <p:nvPr>
            <p:ph type="title"/>
          </p:nvPr>
        </p:nvSpPr>
        <p:spPr>
          <a:xfrm>
            <a:off x="2286001" y="134224"/>
            <a:ext cx="7688510" cy="981512"/>
          </a:xfrm>
        </p:spPr>
        <p:txBody>
          <a:bodyPr>
            <a:normAutofit/>
          </a:bodyPr>
          <a:lstStyle/>
          <a:p>
            <a:r>
              <a:rPr lang="tr-TR" altLang="tr-TR" sz="3600" b="1" dirty="0">
                <a:solidFill>
                  <a:schemeClr val="bg1"/>
                </a:solidFill>
              </a:rPr>
              <a:t>Mebbis Modülü</a:t>
            </a:r>
          </a:p>
        </p:txBody>
      </p:sp>
      <p:sp>
        <p:nvSpPr>
          <p:cNvPr id="11" name="Rectangle 3"/>
          <p:cNvSpPr>
            <a:spLocks noChangeArrowheads="1"/>
          </p:cNvSpPr>
          <p:nvPr/>
        </p:nvSpPr>
        <p:spPr bwMode="auto">
          <a:xfrm>
            <a:off x="294218" y="1700214"/>
            <a:ext cx="11660716"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90000"/>
              </a:lnSpc>
              <a:spcBef>
                <a:spcPct val="0"/>
              </a:spcBef>
              <a:buFont typeface="Wingdings" pitchFamily="2" charset="2"/>
              <a:buChar char="Ø"/>
            </a:pPr>
            <a:r>
              <a:rPr lang="tr-TR" altLang="tr-TR" sz="2400" dirty="0">
                <a:latin typeface="Baskerville Old Face" pitchFamily="18" charset="0"/>
              </a:rPr>
              <a:t>Yatılı okullara ait pansiyon kapasitesi girişi devlet kurumları modülünden bakanlık tarafından yapılmaktadır.</a:t>
            </a:r>
          </a:p>
          <a:p>
            <a:pPr algn="just">
              <a:lnSpc>
                <a:spcPct val="90000"/>
              </a:lnSpc>
              <a:spcBef>
                <a:spcPct val="0"/>
              </a:spcBef>
              <a:buFont typeface="Wingdings" pitchFamily="2" charset="2"/>
              <a:buChar char="Ø"/>
            </a:pPr>
            <a:endParaRPr lang="tr-TR" altLang="tr-TR" sz="2400" dirty="0">
              <a:latin typeface="Baskerville Old Face" pitchFamily="18" charset="0"/>
            </a:endParaRPr>
          </a:p>
          <a:p>
            <a:pPr algn="just">
              <a:lnSpc>
                <a:spcPct val="90000"/>
              </a:lnSpc>
              <a:spcBef>
                <a:spcPct val="0"/>
              </a:spcBef>
              <a:buFont typeface="Wingdings" pitchFamily="2" charset="2"/>
              <a:buChar char="Ø"/>
            </a:pPr>
            <a:r>
              <a:rPr lang="tr-TR" altLang="tr-TR" sz="2400" dirty="0">
                <a:latin typeface="Baskerville Old Face" pitchFamily="18" charset="0"/>
              </a:rPr>
              <a:t>Pansiyonlu okulların bilgi girişleri ilçeler tarafından takip edilecek. </a:t>
            </a:r>
          </a:p>
          <a:p>
            <a:pPr algn="just">
              <a:lnSpc>
                <a:spcPct val="90000"/>
              </a:lnSpc>
              <a:spcBef>
                <a:spcPct val="0"/>
              </a:spcBef>
              <a:buFont typeface="Wingdings" pitchFamily="2" charset="2"/>
              <a:buChar char="Ø"/>
            </a:pPr>
            <a:endParaRPr lang="tr-TR" altLang="tr-TR" sz="2400" dirty="0">
              <a:latin typeface="Baskerville Old Face" pitchFamily="18" charset="0"/>
            </a:endParaRPr>
          </a:p>
          <a:p>
            <a:pPr algn="just">
              <a:lnSpc>
                <a:spcPct val="90000"/>
              </a:lnSpc>
              <a:spcBef>
                <a:spcPct val="0"/>
              </a:spcBef>
              <a:buFont typeface="Wingdings" pitchFamily="2" charset="2"/>
              <a:buChar char="Ø"/>
            </a:pPr>
            <a:r>
              <a:rPr lang="tr-TR" altLang="tr-TR" sz="2400" dirty="0">
                <a:latin typeface="Baskerville Old Face" pitchFamily="18" charset="0"/>
              </a:rPr>
              <a:t>Pansiyonda kalan öğrencilerle ilgili bilgiler öğrencilerin pansiyonda kaldığı okul müdürlükleri tarafından e-okul modülüne girilecektir. Yatılı öğrenci ekleme işlemi e-okul kurum işlemleri/bilgi giriş işlemleri/yatılı öğrenci bölümünden yapılacaktır.</a:t>
            </a:r>
          </a:p>
        </p:txBody>
      </p:sp>
    </p:spTree>
    <p:extLst>
      <p:ext uri="{BB962C8B-B14F-4D97-AF65-F5344CB8AC3E}">
        <p14:creationId xmlns:p14="http://schemas.microsoft.com/office/powerpoint/2010/main" val="3463753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120730" y="289057"/>
            <a:ext cx="1753589" cy="584775"/>
          </a:xfrm>
          <a:prstGeom prst="rect">
            <a:avLst/>
          </a:prstGeom>
        </p:spPr>
        <p:txBody>
          <a:bodyPr wrap="square">
            <a:spAutoFit/>
          </a:bodyPr>
          <a:lstStyle/>
          <a:p>
            <a:pPr algn="ctr"/>
            <a:r>
              <a:rPr lang="en-US" sz="3200" b="1" dirty="0" err="1">
                <a:solidFill>
                  <a:schemeClr val="bg1"/>
                </a:solidFill>
              </a:rPr>
              <a:t>Giriş</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3" name="Dikdörtgen 5">
            <a:extLst>
              <a:ext uri="{FF2B5EF4-FFF2-40B4-BE49-F238E27FC236}">
                <a16:creationId xmlns="" xmlns:a16="http://schemas.microsoft.com/office/drawing/2014/main" id="{62F458F1-3B0E-4FFB-8089-302EE3EA00E9}"/>
              </a:ext>
            </a:extLst>
          </p:cNvPr>
          <p:cNvSpPr/>
          <p:nvPr/>
        </p:nvSpPr>
        <p:spPr>
          <a:xfrm>
            <a:off x="215352" y="1385012"/>
            <a:ext cx="2364942" cy="1200329"/>
          </a:xfrm>
          <a:prstGeom prst="rect">
            <a:avLst/>
          </a:prstGeom>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r>
              <a:rPr lang="tr-TR" sz="3600" b="1" cap="none" spc="0" dirty="0">
                <a:ln w="22225">
                  <a:solidFill>
                    <a:schemeClr val="accent2"/>
                  </a:solidFill>
                  <a:prstDash val="solid"/>
                </a:ln>
                <a:solidFill>
                  <a:schemeClr val="accent2">
                    <a:lumMod val="40000"/>
                    <a:lumOff val="60000"/>
                  </a:schemeClr>
                </a:solidFill>
                <a:effectLst/>
              </a:rPr>
              <a:t>Ne </a:t>
            </a:r>
          </a:p>
          <a:p>
            <a:pPr algn="ctr"/>
            <a:r>
              <a:rPr lang="tr-TR" sz="3600" b="1" cap="none" spc="0" dirty="0">
                <a:ln w="22225">
                  <a:solidFill>
                    <a:schemeClr val="accent2"/>
                  </a:solidFill>
                  <a:prstDash val="solid"/>
                </a:ln>
                <a:solidFill>
                  <a:schemeClr val="accent2">
                    <a:lumMod val="40000"/>
                    <a:lumOff val="60000"/>
                  </a:schemeClr>
                </a:solidFill>
                <a:effectLst/>
              </a:rPr>
              <a:t>Yapıyoruz</a:t>
            </a:r>
          </a:p>
        </p:txBody>
      </p:sp>
      <p:sp>
        <p:nvSpPr>
          <p:cNvPr id="14" name="Dikdörtgen 12">
            <a:extLst>
              <a:ext uri="{FF2B5EF4-FFF2-40B4-BE49-F238E27FC236}">
                <a16:creationId xmlns="" xmlns:a16="http://schemas.microsoft.com/office/drawing/2014/main" id="{DFBE8C04-1D00-4268-B407-88AD5EA990A5}"/>
              </a:ext>
            </a:extLst>
          </p:cNvPr>
          <p:cNvSpPr/>
          <p:nvPr/>
        </p:nvSpPr>
        <p:spPr>
          <a:xfrm>
            <a:off x="215352" y="2886961"/>
            <a:ext cx="2364942" cy="1200329"/>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tr-TR" sz="3600" b="1" cap="none" spc="0" dirty="0">
                <a:ln w="22225">
                  <a:solidFill>
                    <a:schemeClr val="accent2"/>
                  </a:solidFill>
                  <a:prstDash val="solid"/>
                </a:ln>
                <a:solidFill>
                  <a:schemeClr val="accent2">
                    <a:lumMod val="40000"/>
                    <a:lumOff val="60000"/>
                  </a:schemeClr>
                </a:solidFill>
                <a:effectLst/>
              </a:rPr>
              <a:t>Niçin  </a:t>
            </a:r>
          </a:p>
          <a:p>
            <a:pPr algn="ctr"/>
            <a:r>
              <a:rPr lang="tr-TR" sz="3600" b="1" cap="none" spc="0" dirty="0">
                <a:ln w="22225">
                  <a:solidFill>
                    <a:schemeClr val="accent2"/>
                  </a:solidFill>
                  <a:prstDash val="solid"/>
                </a:ln>
                <a:solidFill>
                  <a:schemeClr val="accent2">
                    <a:lumMod val="40000"/>
                    <a:lumOff val="60000"/>
                  </a:schemeClr>
                </a:solidFill>
                <a:effectLst/>
              </a:rPr>
              <a:t>Yapıyoruz</a:t>
            </a:r>
          </a:p>
        </p:txBody>
      </p:sp>
      <p:sp>
        <p:nvSpPr>
          <p:cNvPr id="15" name="Dikdörtgen 14">
            <a:extLst>
              <a:ext uri="{FF2B5EF4-FFF2-40B4-BE49-F238E27FC236}">
                <a16:creationId xmlns="" xmlns:a16="http://schemas.microsoft.com/office/drawing/2014/main" id="{8224DC75-A695-4C79-AAB5-D06B255E4E39}"/>
              </a:ext>
            </a:extLst>
          </p:cNvPr>
          <p:cNvSpPr/>
          <p:nvPr/>
        </p:nvSpPr>
        <p:spPr>
          <a:xfrm>
            <a:off x="215352" y="4388910"/>
            <a:ext cx="2364942" cy="1200329"/>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a:spAutoFit/>
          </a:bodyPr>
          <a:lstStyle/>
          <a:p>
            <a:pPr algn="ctr"/>
            <a:r>
              <a:rPr lang="tr-TR" sz="3600" b="1" cap="none" spc="0" dirty="0">
                <a:ln w="22225">
                  <a:solidFill>
                    <a:schemeClr val="accent2"/>
                  </a:solidFill>
                  <a:prstDash val="solid"/>
                </a:ln>
                <a:solidFill>
                  <a:schemeClr val="accent2">
                    <a:lumMod val="40000"/>
                    <a:lumOff val="60000"/>
                  </a:schemeClr>
                </a:solidFill>
                <a:effectLst/>
              </a:rPr>
              <a:t>Nasıl  </a:t>
            </a:r>
          </a:p>
          <a:p>
            <a:pPr algn="ctr"/>
            <a:r>
              <a:rPr lang="tr-TR" sz="3600" b="1" cap="none" spc="0" dirty="0">
                <a:ln w="22225">
                  <a:solidFill>
                    <a:schemeClr val="accent2"/>
                  </a:solidFill>
                  <a:prstDash val="solid"/>
                </a:ln>
                <a:solidFill>
                  <a:schemeClr val="accent2">
                    <a:lumMod val="40000"/>
                    <a:lumOff val="60000"/>
                  </a:schemeClr>
                </a:solidFill>
                <a:effectLst/>
              </a:rPr>
              <a:t>Yapıyoruz</a:t>
            </a:r>
          </a:p>
        </p:txBody>
      </p:sp>
      <p:sp>
        <p:nvSpPr>
          <p:cNvPr id="16" name="Metin kutusu 6">
            <a:extLst>
              <a:ext uri="{FF2B5EF4-FFF2-40B4-BE49-F238E27FC236}">
                <a16:creationId xmlns="" xmlns:a16="http://schemas.microsoft.com/office/drawing/2014/main" id="{10A5A148-88E0-4DA9-B085-8360F83F4170}"/>
              </a:ext>
            </a:extLst>
          </p:cNvPr>
          <p:cNvSpPr txBox="1">
            <a:spLocks/>
          </p:cNvSpPr>
          <p:nvPr/>
        </p:nvSpPr>
        <p:spPr>
          <a:xfrm>
            <a:off x="3023186" y="1387377"/>
            <a:ext cx="8851133" cy="1210524"/>
          </a:xfrm>
          <a:prstGeom prst="rect">
            <a:avLst/>
          </a:prstGeom>
          <a:solidFill>
            <a:schemeClr val="accent1">
              <a:alpha val="16000"/>
            </a:schemeClr>
          </a:solidFill>
        </p:spPr>
        <p:txBody>
          <a:bodyPr wrap="square" rtlCol="0">
            <a:noAutofit/>
          </a:bodyPr>
          <a:lstStyle/>
          <a:p>
            <a:pPr algn="ctr"/>
            <a:endParaRPr lang="en-US" dirty="0"/>
          </a:p>
          <a:p>
            <a:pPr algn="ctr"/>
            <a:r>
              <a:rPr lang="tr-TR" dirty="0"/>
              <a:t>Resmi istatistik programı çerçevesinde MEB’e bağlı resmi ve özel kurumların çeşitli alanlardaki bilgilerini topluyoruz.</a:t>
            </a:r>
          </a:p>
        </p:txBody>
      </p:sp>
      <p:sp>
        <p:nvSpPr>
          <p:cNvPr id="17" name="Metin kutusu 13">
            <a:extLst>
              <a:ext uri="{FF2B5EF4-FFF2-40B4-BE49-F238E27FC236}">
                <a16:creationId xmlns="" xmlns:a16="http://schemas.microsoft.com/office/drawing/2014/main" id="{9A83E70D-FFFC-43F4-959A-5784A5F19AEE}"/>
              </a:ext>
            </a:extLst>
          </p:cNvPr>
          <p:cNvSpPr txBox="1"/>
          <p:nvPr/>
        </p:nvSpPr>
        <p:spPr>
          <a:xfrm>
            <a:off x="3023187" y="2886960"/>
            <a:ext cx="8851134" cy="1162890"/>
          </a:xfrm>
          <a:prstGeom prst="rect">
            <a:avLst/>
          </a:prstGeom>
          <a:solidFill>
            <a:schemeClr val="accent1">
              <a:alpha val="16000"/>
            </a:schemeClr>
          </a:solidFill>
        </p:spPr>
        <p:txBody>
          <a:bodyPr wrap="square" rtlCol="0">
            <a:noAutofit/>
          </a:bodyPr>
          <a:lstStyle/>
          <a:p>
            <a:pPr algn="ctr"/>
            <a:r>
              <a:rPr lang="tr-TR" dirty="0"/>
              <a:t>Elde edilen veriler stratejik planların hazırlanmasında, eğitim yatırımlarının planlanmasında, bölgesel derslik ve okul yapımı planlarında kullanılıyor. AB, OECD, UNESCO gibi kuruluşlara bildiriliyor.</a:t>
            </a:r>
          </a:p>
        </p:txBody>
      </p:sp>
      <p:sp>
        <p:nvSpPr>
          <p:cNvPr id="19" name="Metin kutusu 15">
            <a:extLst>
              <a:ext uri="{FF2B5EF4-FFF2-40B4-BE49-F238E27FC236}">
                <a16:creationId xmlns="" xmlns:a16="http://schemas.microsoft.com/office/drawing/2014/main" id="{C83B5808-E64A-4AB8-9CC2-E37F0B4777F9}"/>
              </a:ext>
            </a:extLst>
          </p:cNvPr>
          <p:cNvSpPr txBox="1"/>
          <p:nvPr/>
        </p:nvSpPr>
        <p:spPr>
          <a:xfrm>
            <a:off x="3023186" y="4394833"/>
            <a:ext cx="8851134" cy="1210524"/>
          </a:xfrm>
          <a:prstGeom prst="rect">
            <a:avLst/>
          </a:prstGeom>
          <a:solidFill>
            <a:schemeClr val="accent1">
              <a:alpha val="16000"/>
            </a:schemeClr>
          </a:solidFill>
        </p:spPr>
        <p:txBody>
          <a:bodyPr wrap="square" rtlCol="0">
            <a:noAutofit/>
          </a:bodyPr>
          <a:lstStyle/>
          <a:p>
            <a:pPr algn="ctr"/>
            <a:endParaRPr lang="en-US" dirty="0"/>
          </a:p>
          <a:p>
            <a:pPr algn="ctr"/>
            <a:r>
              <a:rPr lang="tr-TR" dirty="0"/>
              <a:t>Okul ve kurumlar E-okul ve MEBBİS sistemlerinden veri girişi yapıyor. İlçe okulların veri girişlerini, il ilçelerin veri girişlerini kontrol edip onaylıyor. </a:t>
            </a:r>
          </a:p>
        </p:txBody>
      </p:sp>
    </p:spTree>
    <p:extLst>
      <p:ext uri="{BB962C8B-B14F-4D97-AF65-F5344CB8AC3E}">
        <p14:creationId xmlns:p14="http://schemas.microsoft.com/office/powerpoint/2010/main" val="22058010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0" name="1 Başlık"/>
          <p:cNvSpPr>
            <a:spLocks noGrp="1"/>
          </p:cNvSpPr>
          <p:nvPr>
            <p:ph type="title"/>
          </p:nvPr>
        </p:nvSpPr>
        <p:spPr>
          <a:xfrm>
            <a:off x="2286000" y="26987"/>
            <a:ext cx="7847901" cy="1063581"/>
          </a:xfrm>
        </p:spPr>
        <p:txBody>
          <a:bodyPr>
            <a:normAutofit/>
          </a:bodyPr>
          <a:lstStyle/>
          <a:p>
            <a:r>
              <a:rPr lang="tr-TR" altLang="tr-TR" sz="3600" b="1" dirty="0">
                <a:solidFill>
                  <a:schemeClr val="bg1"/>
                </a:solidFill>
              </a:rPr>
              <a:t>MEİS Modülü</a:t>
            </a:r>
          </a:p>
        </p:txBody>
      </p:sp>
      <p:sp>
        <p:nvSpPr>
          <p:cNvPr id="11" name="Rectangle 1"/>
          <p:cNvSpPr/>
          <p:nvPr/>
        </p:nvSpPr>
        <p:spPr>
          <a:xfrm>
            <a:off x="713797" y="1174459"/>
            <a:ext cx="11478203" cy="369332"/>
          </a:xfrm>
          <a:prstGeom prst="rect">
            <a:avLst/>
          </a:prstGeom>
        </p:spPr>
        <p:txBody>
          <a:bodyPr wrap="square">
            <a:spAutoFit/>
          </a:bodyPr>
          <a:lstStyle/>
          <a:p>
            <a:r>
              <a:rPr lang="tr-TR" b="1" dirty="0">
                <a:solidFill>
                  <a:srgbClr val="FF0000"/>
                </a:solidFill>
              </a:rPr>
              <a:t>Özel Okul/Kurumlar Öğretmen Sayılarını Girerken Dikkat Etmesi Gerekenler</a:t>
            </a:r>
          </a:p>
        </p:txBody>
      </p:sp>
      <p:sp>
        <p:nvSpPr>
          <p:cNvPr id="12" name="Rectangle 2"/>
          <p:cNvSpPr/>
          <p:nvPr/>
        </p:nvSpPr>
        <p:spPr>
          <a:xfrm>
            <a:off x="292101" y="1568741"/>
            <a:ext cx="11660551" cy="4524315"/>
          </a:xfrm>
          <a:prstGeom prst="rect">
            <a:avLst/>
          </a:prstGeom>
        </p:spPr>
        <p:txBody>
          <a:bodyPr wrap="square">
            <a:spAutoFit/>
          </a:bodyPr>
          <a:lstStyle/>
          <a:p>
            <a:pPr algn="just"/>
            <a:r>
              <a:rPr lang="tr-TR" b="1" dirty="0"/>
              <a:t>Özel Öğretim Kurumları MEİS-MEİS Sorgu Modülünde:</a:t>
            </a:r>
          </a:p>
          <a:p>
            <a:pPr algn="just"/>
            <a:endParaRPr lang="tr-TR" dirty="0"/>
          </a:p>
          <a:p>
            <a:pPr algn="just"/>
            <a:r>
              <a:rPr lang="tr-TR" dirty="0"/>
              <a:t>Öğretmen ve personel bilgileri ekranlarına bilgi girişi yapılabilmesi için öncelikle;</a:t>
            </a:r>
          </a:p>
          <a:p>
            <a:pPr algn="just"/>
            <a:r>
              <a:rPr lang="tr-TR" dirty="0"/>
              <a:t> </a:t>
            </a:r>
          </a:p>
          <a:p>
            <a:pPr algn="just"/>
            <a:r>
              <a:rPr lang="tr-TR" dirty="0"/>
              <a:t>Kurum Genel Bilgileri  başlığı altındaki </a:t>
            </a:r>
          </a:p>
          <a:p>
            <a:pPr marL="285750" indent="-285750" algn="just">
              <a:buFont typeface="Wingdings" panose="05000000000000000000" pitchFamily="2" charset="2"/>
              <a:buChar char="q"/>
            </a:pPr>
            <a:r>
              <a:rPr lang="tr-TR" dirty="0">
                <a:solidFill>
                  <a:srgbClr val="FF0000"/>
                </a:solidFill>
              </a:rPr>
              <a:t>Öğretmen Branşlarını ve </a:t>
            </a:r>
          </a:p>
          <a:p>
            <a:pPr marL="285750" indent="-285750" algn="just">
              <a:buFont typeface="Wingdings" panose="05000000000000000000" pitchFamily="2" charset="2"/>
              <a:buChar char="q"/>
            </a:pPr>
            <a:r>
              <a:rPr lang="tr-TR" dirty="0">
                <a:solidFill>
                  <a:srgbClr val="FF0000"/>
                </a:solidFill>
              </a:rPr>
              <a:t>Personel Görevlerini         </a:t>
            </a:r>
            <a:r>
              <a:rPr lang="tr-TR" dirty="0"/>
              <a:t>mutlaka seçmeleri gerekir. </a:t>
            </a:r>
          </a:p>
          <a:p>
            <a:pPr algn="just"/>
            <a:endParaRPr lang="tr-TR" dirty="0"/>
          </a:p>
          <a:p>
            <a:pPr algn="just"/>
            <a:r>
              <a:rPr lang="tr-TR" b="1" dirty="0"/>
              <a:t>Özel okul/kurumlar öğretmen bilgilerini girerken; </a:t>
            </a:r>
            <a:r>
              <a:rPr lang="tr-TR" dirty="0"/>
              <a:t>kadrolu öğretmenlerin verileri girilecek, Öğretmen sayılarına idareciler dahil edilecektir. </a:t>
            </a:r>
          </a:p>
          <a:p>
            <a:pPr algn="just"/>
            <a:endParaRPr lang="tr-TR" dirty="0"/>
          </a:p>
          <a:p>
            <a:pPr algn="just"/>
            <a:r>
              <a:rPr lang="tr-TR" b="1" dirty="0"/>
              <a:t>Birden Fazla özel okul bir kolej altında ise:</a:t>
            </a:r>
            <a:r>
              <a:rPr lang="tr-TR" dirty="0"/>
              <a:t> İdareciler birden fazla okula bakıyorsa, idareciler öğretmen sayılarına dahil edilirken, birinde girildiyse diğerinde girilmeyecek,</a:t>
            </a:r>
          </a:p>
          <a:p>
            <a:pPr algn="just"/>
            <a:r>
              <a:rPr lang="tr-TR" dirty="0"/>
              <a:t> </a:t>
            </a:r>
            <a:r>
              <a:rPr lang="tr-TR" b="1" dirty="0"/>
              <a:t>2 okulda da derse giren öğretmen var ise </a:t>
            </a:r>
            <a:r>
              <a:rPr lang="tr-TR" dirty="0"/>
              <a:t>birinde gösterilip diğerinde gösterilmeyecek. (Kısaca mükerrer giriş olmaması için dikkat edilecek)</a:t>
            </a:r>
          </a:p>
          <a:p>
            <a:pPr algn="just"/>
            <a:endParaRPr lang="tr-TR" dirty="0"/>
          </a:p>
        </p:txBody>
      </p:sp>
    </p:spTree>
    <p:extLst>
      <p:ext uri="{BB962C8B-B14F-4D97-AF65-F5344CB8AC3E}">
        <p14:creationId xmlns:p14="http://schemas.microsoft.com/office/powerpoint/2010/main" val="34637536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0" name="1 Başlık"/>
          <p:cNvSpPr>
            <a:spLocks noGrp="1"/>
          </p:cNvSpPr>
          <p:nvPr>
            <p:ph type="title"/>
          </p:nvPr>
        </p:nvSpPr>
        <p:spPr>
          <a:xfrm>
            <a:off x="2286000" y="159390"/>
            <a:ext cx="8096251" cy="939568"/>
          </a:xfrm>
        </p:spPr>
        <p:txBody>
          <a:bodyPr>
            <a:normAutofit/>
          </a:bodyPr>
          <a:lstStyle/>
          <a:p>
            <a:r>
              <a:rPr lang="tr-TR" altLang="tr-TR" sz="3600" b="1" dirty="0">
                <a:solidFill>
                  <a:schemeClr val="bg1"/>
                </a:solidFill>
              </a:rPr>
              <a:t>MEİS Modülü</a:t>
            </a:r>
          </a:p>
        </p:txBody>
      </p:sp>
      <p:sp>
        <p:nvSpPr>
          <p:cNvPr id="11" name="Rectangle 1"/>
          <p:cNvSpPr/>
          <p:nvPr/>
        </p:nvSpPr>
        <p:spPr>
          <a:xfrm>
            <a:off x="292099" y="1182847"/>
            <a:ext cx="11564540" cy="369332"/>
          </a:xfrm>
          <a:prstGeom prst="rect">
            <a:avLst/>
          </a:prstGeom>
        </p:spPr>
        <p:txBody>
          <a:bodyPr wrap="square">
            <a:spAutoFit/>
          </a:bodyPr>
          <a:lstStyle/>
          <a:p>
            <a:pPr algn="ctr"/>
            <a:r>
              <a:rPr lang="tr-TR" b="1" dirty="0">
                <a:solidFill>
                  <a:srgbClr val="FF0000"/>
                </a:solidFill>
              </a:rPr>
              <a:t>2019-2020 Öğretim Yılında Kurumdaki Öğretmenlerin Branşları</a:t>
            </a:r>
          </a:p>
        </p:txBody>
      </p:sp>
      <p:pic>
        <p:nvPicPr>
          <p:cNvPr id="12" name="Picture 2"/>
          <p:cNvPicPr>
            <a:picLocks noChangeAspect="1"/>
          </p:cNvPicPr>
          <p:nvPr/>
        </p:nvPicPr>
        <p:blipFill>
          <a:blip r:embed="rId6"/>
          <a:stretch>
            <a:fillRect/>
          </a:stretch>
        </p:blipFill>
        <p:spPr>
          <a:xfrm>
            <a:off x="292099" y="1700808"/>
            <a:ext cx="11634007" cy="3656402"/>
          </a:xfrm>
          <a:prstGeom prst="rect">
            <a:avLst/>
          </a:prstGeom>
        </p:spPr>
      </p:pic>
    </p:spTree>
    <p:extLst>
      <p:ext uri="{BB962C8B-B14F-4D97-AF65-F5344CB8AC3E}">
        <p14:creationId xmlns:p14="http://schemas.microsoft.com/office/powerpoint/2010/main" val="34637536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0" name="1 Başlık"/>
          <p:cNvSpPr>
            <a:spLocks noGrp="1"/>
          </p:cNvSpPr>
          <p:nvPr>
            <p:ph type="title"/>
          </p:nvPr>
        </p:nvSpPr>
        <p:spPr>
          <a:xfrm>
            <a:off x="2286001" y="134223"/>
            <a:ext cx="7621398" cy="956345"/>
          </a:xfrm>
        </p:spPr>
        <p:txBody>
          <a:bodyPr>
            <a:normAutofit/>
          </a:bodyPr>
          <a:lstStyle/>
          <a:p>
            <a:r>
              <a:rPr lang="tr-TR" altLang="tr-TR" sz="3600" b="1" dirty="0">
                <a:solidFill>
                  <a:schemeClr val="bg1"/>
                </a:solidFill>
              </a:rPr>
              <a:t>MEİS Modülü</a:t>
            </a:r>
          </a:p>
        </p:txBody>
      </p:sp>
      <p:sp>
        <p:nvSpPr>
          <p:cNvPr id="11" name="Rectangle 1"/>
          <p:cNvSpPr/>
          <p:nvPr/>
        </p:nvSpPr>
        <p:spPr>
          <a:xfrm>
            <a:off x="292099" y="1174458"/>
            <a:ext cx="11564540" cy="369332"/>
          </a:xfrm>
          <a:prstGeom prst="rect">
            <a:avLst/>
          </a:prstGeom>
        </p:spPr>
        <p:txBody>
          <a:bodyPr wrap="square">
            <a:spAutoFit/>
          </a:bodyPr>
          <a:lstStyle/>
          <a:p>
            <a:pPr algn="ctr"/>
            <a:r>
              <a:rPr lang="tr-TR" b="1" dirty="0">
                <a:solidFill>
                  <a:srgbClr val="FF0000"/>
                </a:solidFill>
              </a:rPr>
              <a:t>2019-2020 Öğretim Yılında Kurumda Görevli Personelin Görevleri</a:t>
            </a:r>
          </a:p>
        </p:txBody>
      </p:sp>
      <p:pic>
        <p:nvPicPr>
          <p:cNvPr id="12" name="Picture 3"/>
          <p:cNvPicPr>
            <a:picLocks noChangeAspect="1"/>
          </p:cNvPicPr>
          <p:nvPr/>
        </p:nvPicPr>
        <p:blipFill>
          <a:blip r:embed="rId6"/>
          <a:stretch>
            <a:fillRect/>
          </a:stretch>
        </p:blipFill>
        <p:spPr>
          <a:xfrm>
            <a:off x="292100" y="1761687"/>
            <a:ext cx="11655945" cy="3884104"/>
          </a:xfrm>
          <a:prstGeom prst="rect">
            <a:avLst/>
          </a:prstGeom>
        </p:spPr>
      </p:pic>
    </p:spTree>
    <p:extLst>
      <p:ext uri="{BB962C8B-B14F-4D97-AF65-F5344CB8AC3E}">
        <p14:creationId xmlns:p14="http://schemas.microsoft.com/office/powerpoint/2010/main" val="34637536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0" name="1 Başlık"/>
          <p:cNvSpPr>
            <a:spLocks noGrp="1"/>
          </p:cNvSpPr>
          <p:nvPr>
            <p:ph type="title"/>
          </p:nvPr>
        </p:nvSpPr>
        <p:spPr>
          <a:xfrm>
            <a:off x="2286001" y="167779"/>
            <a:ext cx="7688510" cy="973123"/>
          </a:xfrm>
        </p:spPr>
        <p:txBody>
          <a:bodyPr>
            <a:normAutofit/>
          </a:bodyPr>
          <a:lstStyle/>
          <a:p>
            <a:r>
              <a:rPr lang="tr-TR" altLang="tr-TR" sz="3600" b="1" dirty="0">
                <a:solidFill>
                  <a:schemeClr val="bg1"/>
                </a:solidFill>
              </a:rPr>
              <a:t>MEİS Modülü</a:t>
            </a:r>
          </a:p>
        </p:txBody>
      </p:sp>
      <p:sp>
        <p:nvSpPr>
          <p:cNvPr id="11" name="Rectangle 1"/>
          <p:cNvSpPr/>
          <p:nvPr/>
        </p:nvSpPr>
        <p:spPr>
          <a:xfrm>
            <a:off x="292099" y="1174459"/>
            <a:ext cx="11564540" cy="369332"/>
          </a:xfrm>
          <a:prstGeom prst="rect">
            <a:avLst/>
          </a:prstGeom>
        </p:spPr>
        <p:txBody>
          <a:bodyPr wrap="square">
            <a:spAutoFit/>
          </a:bodyPr>
          <a:lstStyle/>
          <a:p>
            <a:pPr algn="ctr"/>
            <a:r>
              <a:rPr lang="tr-TR" b="1" dirty="0">
                <a:solidFill>
                  <a:srgbClr val="FF0000"/>
                </a:solidFill>
              </a:rPr>
              <a:t>2019-2020 Öğretim Yılında Görevlerine Göre Personel Sayıları</a:t>
            </a:r>
          </a:p>
        </p:txBody>
      </p:sp>
      <p:pic>
        <p:nvPicPr>
          <p:cNvPr id="12" name="Picture 2"/>
          <p:cNvPicPr>
            <a:picLocks noChangeAspect="1"/>
          </p:cNvPicPr>
          <p:nvPr/>
        </p:nvPicPr>
        <p:blipFill>
          <a:blip r:embed="rId6"/>
          <a:stretch>
            <a:fillRect/>
          </a:stretch>
        </p:blipFill>
        <p:spPr>
          <a:xfrm>
            <a:off x="131234" y="1761687"/>
            <a:ext cx="11814690" cy="2915959"/>
          </a:xfrm>
          <a:prstGeom prst="rect">
            <a:avLst/>
          </a:prstGeom>
        </p:spPr>
      </p:pic>
      <p:sp>
        <p:nvSpPr>
          <p:cNvPr id="13" name="TextBox 4"/>
          <p:cNvSpPr txBox="1"/>
          <p:nvPr/>
        </p:nvSpPr>
        <p:spPr>
          <a:xfrm>
            <a:off x="532327" y="5079450"/>
            <a:ext cx="11290301" cy="646331"/>
          </a:xfrm>
          <a:prstGeom prst="rect">
            <a:avLst/>
          </a:prstGeom>
          <a:noFill/>
        </p:spPr>
        <p:txBody>
          <a:bodyPr wrap="square" rtlCol="0">
            <a:spAutoFit/>
          </a:bodyPr>
          <a:lstStyle/>
          <a:p>
            <a:pPr algn="just"/>
            <a:r>
              <a:rPr lang="tr-TR" dirty="0"/>
              <a:t>Bir önceki modülde personel görevi eklemediğimiz için bu ekran boş geldi. Personel görevi eklediğimiz zaman bu ekran dolu gelecektir.</a:t>
            </a:r>
          </a:p>
        </p:txBody>
      </p:sp>
    </p:spTree>
    <p:extLst>
      <p:ext uri="{BB962C8B-B14F-4D97-AF65-F5344CB8AC3E}">
        <p14:creationId xmlns:p14="http://schemas.microsoft.com/office/powerpoint/2010/main" val="34637536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0" name="1 Başlık"/>
          <p:cNvSpPr>
            <a:spLocks noGrp="1"/>
          </p:cNvSpPr>
          <p:nvPr>
            <p:ph type="title"/>
          </p:nvPr>
        </p:nvSpPr>
        <p:spPr>
          <a:xfrm>
            <a:off x="2286000" y="134223"/>
            <a:ext cx="7378117" cy="989901"/>
          </a:xfrm>
        </p:spPr>
        <p:txBody>
          <a:bodyPr>
            <a:normAutofit/>
          </a:bodyPr>
          <a:lstStyle/>
          <a:p>
            <a:r>
              <a:rPr lang="tr-TR" altLang="tr-TR" sz="3600" b="1" dirty="0">
                <a:solidFill>
                  <a:schemeClr val="bg1"/>
                </a:solidFill>
              </a:rPr>
              <a:t>MEİS Modülü</a:t>
            </a:r>
          </a:p>
        </p:txBody>
      </p:sp>
      <p:sp>
        <p:nvSpPr>
          <p:cNvPr id="11" name="Rectangle 1"/>
          <p:cNvSpPr/>
          <p:nvPr/>
        </p:nvSpPr>
        <p:spPr>
          <a:xfrm>
            <a:off x="292099" y="1174459"/>
            <a:ext cx="11564540" cy="369332"/>
          </a:xfrm>
          <a:prstGeom prst="rect">
            <a:avLst/>
          </a:prstGeom>
        </p:spPr>
        <p:txBody>
          <a:bodyPr wrap="square">
            <a:spAutoFit/>
          </a:bodyPr>
          <a:lstStyle/>
          <a:p>
            <a:pPr algn="ctr"/>
            <a:r>
              <a:rPr lang="tr-TR" b="1" dirty="0">
                <a:solidFill>
                  <a:srgbClr val="FF0000"/>
                </a:solidFill>
              </a:rPr>
              <a:t>2019-2020 Öğretim Yılında Branşlara Göre Öğretmen Bilgileri</a:t>
            </a:r>
          </a:p>
        </p:txBody>
      </p:sp>
      <p:sp>
        <p:nvSpPr>
          <p:cNvPr id="12" name="TextBox 4"/>
          <p:cNvSpPr txBox="1"/>
          <p:nvPr/>
        </p:nvSpPr>
        <p:spPr>
          <a:xfrm>
            <a:off x="532327" y="5079450"/>
            <a:ext cx="11290301" cy="646331"/>
          </a:xfrm>
          <a:prstGeom prst="rect">
            <a:avLst/>
          </a:prstGeom>
          <a:noFill/>
        </p:spPr>
        <p:txBody>
          <a:bodyPr wrap="square" rtlCol="0">
            <a:spAutoFit/>
          </a:bodyPr>
          <a:lstStyle/>
          <a:p>
            <a:pPr algn="just"/>
            <a:r>
              <a:rPr lang="tr-TR" dirty="0"/>
              <a:t>Bir önceki modülde branş modülüne branş eklemediğimiz için bu ekran boş geldi. Branş modülünde branş eklediğimiz zaman bu ekran dolu gelecektir.</a:t>
            </a:r>
          </a:p>
        </p:txBody>
      </p:sp>
      <p:pic>
        <p:nvPicPr>
          <p:cNvPr id="13" name="Picture 3"/>
          <p:cNvPicPr>
            <a:picLocks noChangeAspect="1"/>
          </p:cNvPicPr>
          <p:nvPr/>
        </p:nvPicPr>
        <p:blipFill>
          <a:blip r:embed="rId6"/>
          <a:stretch>
            <a:fillRect/>
          </a:stretch>
        </p:blipFill>
        <p:spPr>
          <a:xfrm>
            <a:off x="170315" y="1753298"/>
            <a:ext cx="11758830" cy="2902591"/>
          </a:xfrm>
          <a:prstGeom prst="rect">
            <a:avLst/>
          </a:prstGeom>
        </p:spPr>
      </p:pic>
    </p:spTree>
    <p:extLst>
      <p:ext uri="{BB962C8B-B14F-4D97-AF65-F5344CB8AC3E}">
        <p14:creationId xmlns:p14="http://schemas.microsoft.com/office/powerpoint/2010/main" val="34637536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0" name="1 Başlık"/>
          <p:cNvSpPr>
            <a:spLocks noGrp="1"/>
          </p:cNvSpPr>
          <p:nvPr>
            <p:ph type="title"/>
          </p:nvPr>
        </p:nvSpPr>
        <p:spPr>
          <a:xfrm>
            <a:off x="2286000" y="142613"/>
            <a:ext cx="7797567" cy="947955"/>
          </a:xfrm>
        </p:spPr>
        <p:txBody>
          <a:bodyPr>
            <a:normAutofit/>
          </a:bodyPr>
          <a:lstStyle/>
          <a:p>
            <a:r>
              <a:rPr lang="tr-TR" altLang="tr-TR" sz="3600" b="1" dirty="0">
                <a:solidFill>
                  <a:schemeClr val="bg1"/>
                </a:solidFill>
              </a:rPr>
              <a:t>MEİS Modülü</a:t>
            </a:r>
          </a:p>
        </p:txBody>
      </p:sp>
      <p:sp>
        <p:nvSpPr>
          <p:cNvPr id="11" name="Rectangle 1"/>
          <p:cNvSpPr/>
          <p:nvPr/>
        </p:nvSpPr>
        <p:spPr>
          <a:xfrm>
            <a:off x="292101" y="1157680"/>
            <a:ext cx="11564540" cy="369332"/>
          </a:xfrm>
          <a:prstGeom prst="rect">
            <a:avLst/>
          </a:prstGeom>
        </p:spPr>
        <p:txBody>
          <a:bodyPr wrap="square">
            <a:spAutoFit/>
          </a:bodyPr>
          <a:lstStyle/>
          <a:p>
            <a:pPr algn="ctr"/>
            <a:r>
              <a:rPr lang="tr-TR" b="1" dirty="0">
                <a:solidFill>
                  <a:srgbClr val="FF0000"/>
                </a:solidFill>
              </a:rPr>
              <a:t>Girilmesi Gereken Ekranların Durumu (Özel Okullar)</a:t>
            </a:r>
          </a:p>
        </p:txBody>
      </p:sp>
      <p:sp>
        <p:nvSpPr>
          <p:cNvPr id="12" name="TextBox 4"/>
          <p:cNvSpPr txBox="1"/>
          <p:nvPr/>
        </p:nvSpPr>
        <p:spPr>
          <a:xfrm>
            <a:off x="429219" y="5251508"/>
            <a:ext cx="11592205" cy="738664"/>
          </a:xfrm>
          <a:prstGeom prst="rect">
            <a:avLst/>
          </a:prstGeom>
          <a:noFill/>
        </p:spPr>
        <p:txBody>
          <a:bodyPr wrap="square" rtlCol="0">
            <a:spAutoFit/>
          </a:bodyPr>
          <a:lstStyle/>
          <a:p>
            <a:pPr algn="just"/>
            <a:r>
              <a:rPr lang="tr-TR" sz="1400" b="1" dirty="0">
                <a:solidFill>
                  <a:srgbClr val="FF0000"/>
                </a:solidFill>
              </a:rPr>
              <a:t>Durum Onay </a:t>
            </a:r>
            <a:r>
              <a:rPr lang="tr-TR" sz="1400" dirty="0"/>
              <a:t>başlığı altındaki </a:t>
            </a:r>
            <a:r>
              <a:rPr lang="tr-TR" sz="1400" b="1" dirty="0">
                <a:solidFill>
                  <a:srgbClr val="FF0000"/>
                </a:solidFill>
              </a:rPr>
              <a:t>Kurum Durum Raporuna </a:t>
            </a:r>
            <a:r>
              <a:rPr lang="tr-TR" sz="1400" dirty="0"/>
              <a:t>bakarak hangi ekranların dolması  gerektiğini/ eksik ekranlar olup olmadığını buradan öğrenilebilir. Burada bütün ekranlar girilmiş olarak gözüktüğünde(Yapıldı) </a:t>
            </a:r>
            <a:r>
              <a:rPr lang="tr-TR" sz="1400" b="1" dirty="0">
                <a:solidFill>
                  <a:srgbClr val="FF0000"/>
                </a:solidFill>
              </a:rPr>
              <a:t>Kurum Onayı </a:t>
            </a:r>
            <a:r>
              <a:rPr lang="tr-TR" sz="1400" dirty="0"/>
              <a:t>verilebilir. Tüm okul ve okul dışındaki kurumlar bilgi girişlerini bitirdikten sonra mutlaka Kurum Onayını verecekler.</a:t>
            </a:r>
          </a:p>
        </p:txBody>
      </p:sp>
      <p:pic>
        <p:nvPicPr>
          <p:cNvPr id="13" name="Picture 2"/>
          <p:cNvPicPr>
            <a:picLocks noChangeAspect="1"/>
          </p:cNvPicPr>
          <p:nvPr/>
        </p:nvPicPr>
        <p:blipFill>
          <a:blip r:embed="rId6"/>
          <a:stretch>
            <a:fillRect/>
          </a:stretch>
        </p:blipFill>
        <p:spPr>
          <a:xfrm>
            <a:off x="142613" y="1560352"/>
            <a:ext cx="11845256" cy="3699545"/>
          </a:xfrm>
          <a:prstGeom prst="rect">
            <a:avLst/>
          </a:prstGeom>
        </p:spPr>
      </p:pic>
    </p:spTree>
    <p:extLst>
      <p:ext uri="{BB962C8B-B14F-4D97-AF65-F5344CB8AC3E}">
        <p14:creationId xmlns:p14="http://schemas.microsoft.com/office/powerpoint/2010/main" val="34637536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0" name="1 Başlık"/>
          <p:cNvSpPr>
            <a:spLocks noGrp="1"/>
          </p:cNvSpPr>
          <p:nvPr>
            <p:ph type="title"/>
          </p:nvPr>
        </p:nvSpPr>
        <p:spPr>
          <a:xfrm>
            <a:off x="2286000" y="159391"/>
            <a:ext cx="7747233" cy="872456"/>
          </a:xfrm>
        </p:spPr>
        <p:txBody>
          <a:bodyPr>
            <a:normAutofit/>
          </a:bodyPr>
          <a:lstStyle/>
          <a:p>
            <a:r>
              <a:rPr lang="tr-TR" altLang="tr-TR" sz="3600" b="1" dirty="0">
                <a:solidFill>
                  <a:schemeClr val="bg1"/>
                </a:solidFill>
              </a:rPr>
              <a:t>MEİS Modülü</a:t>
            </a:r>
          </a:p>
        </p:txBody>
      </p:sp>
      <p:sp>
        <p:nvSpPr>
          <p:cNvPr id="11" name="Rectangle 1"/>
          <p:cNvSpPr/>
          <p:nvPr/>
        </p:nvSpPr>
        <p:spPr>
          <a:xfrm>
            <a:off x="270918" y="1386592"/>
            <a:ext cx="11564540" cy="369332"/>
          </a:xfrm>
          <a:prstGeom prst="rect">
            <a:avLst/>
          </a:prstGeom>
        </p:spPr>
        <p:txBody>
          <a:bodyPr wrap="square">
            <a:spAutoFit/>
          </a:bodyPr>
          <a:lstStyle/>
          <a:p>
            <a:pPr algn="ctr"/>
            <a:r>
              <a:rPr lang="tr-TR" b="1" dirty="0">
                <a:solidFill>
                  <a:srgbClr val="FF0000"/>
                </a:solidFill>
              </a:rPr>
              <a:t>İlçe Milli Eğitim Müdürlüklerinin Dikkatine</a:t>
            </a:r>
          </a:p>
        </p:txBody>
      </p:sp>
      <p:sp>
        <p:nvSpPr>
          <p:cNvPr id="12" name="Rectangle 2"/>
          <p:cNvSpPr txBox="1">
            <a:spLocks noChangeArrowheads="1"/>
          </p:cNvSpPr>
          <p:nvPr/>
        </p:nvSpPr>
        <p:spPr>
          <a:xfrm>
            <a:off x="1641642" y="2420888"/>
            <a:ext cx="8542801" cy="2564904"/>
          </a:xfrm>
          <a:prstGeom prst="rect">
            <a:avLst/>
          </a:prstGeom>
        </p:spPr>
        <p:txBody>
          <a:bodyPr>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lnSpc>
                <a:spcPct val="80000"/>
              </a:lnSpc>
              <a:spcAft>
                <a:spcPts val="0"/>
              </a:spcAft>
              <a:buFont typeface="Wingdings" panose="05000000000000000000" pitchFamily="2" charset="2"/>
              <a:buNone/>
              <a:defRPr/>
            </a:pPr>
            <a:endParaRPr lang="tr-TR" sz="2600" dirty="0">
              <a:solidFill>
                <a:schemeClr val="folHlink"/>
              </a:solidFill>
            </a:endParaRPr>
          </a:p>
          <a:p>
            <a:pPr marL="0" indent="0" algn="ctr" fontAlgn="auto">
              <a:lnSpc>
                <a:spcPct val="80000"/>
              </a:lnSpc>
              <a:spcAft>
                <a:spcPts val="0"/>
              </a:spcAft>
              <a:buFont typeface="Arial" panose="020B0604020202020204" pitchFamily="34" charset="0"/>
              <a:buNone/>
              <a:defRPr/>
            </a:pPr>
            <a:r>
              <a:rPr lang="tr-TR" sz="4000" dirty="0"/>
              <a:t>“</a:t>
            </a:r>
            <a:r>
              <a:rPr lang="tr-TR" sz="4000" u="sng" dirty="0"/>
              <a:t>İlçe Formları</a:t>
            </a:r>
            <a:r>
              <a:rPr lang="tr-TR" sz="4000" dirty="0"/>
              <a:t>” altındaki </a:t>
            </a:r>
          </a:p>
          <a:p>
            <a:pPr marL="0" indent="0" algn="ctr" fontAlgn="auto">
              <a:lnSpc>
                <a:spcPct val="80000"/>
              </a:lnSpc>
              <a:spcAft>
                <a:spcPts val="0"/>
              </a:spcAft>
              <a:buFont typeface="Arial" panose="020B0604020202020204" pitchFamily="34" charset="0"/>
              <a:buNone/>
              <a:defRPr/>
            </a:pPr>
            <a:endParaRPr lang="tr-TR" sz="1200" dirty="0"/>
          </a:p>
          <a:p>
            <a:pPr marL="0" indent="0" algn="ctr" fontAlgn="auto">
              <a:lnSpc>
                <a:spcPct val="80000"/>
              </a:lnSpc>
              <a:spcAft>
                <a:spcPts val="0"/>
              </a:spcAft>
              <a:buFont typeface="Arial" panose="020B0604020202020204" pitchFamily="34" charset="0"/>
              <a:buNone/>
              <a:defRPr/>
            </a:pPr>
            <a:r>
              <a:rPr lang="tr-TR" sz="4000" dirty="0">
                <a:solidFill>
                  <a:srgbClr val="FF0000"/>
                </a:solidFill>
              </a:rPr>
              <a:t>“</a:t>
            </a:r>
            <a:r>
              <a:rPr lang="tr-TR" sz="4000" b="1" dirty="0">
                <a:solidFill>
                  <a:srgbClr val="FF0000"/>
                </a:solidFill>
              </a:rPr>
              <a:t>BAĞIMSIZ KURUMLAR (OKULÖNCESİ</a:t>
            </a:r>
            <a:r>
              <a:rPr lang="tr-TR" sz="4000" dirty="0">
                <a:solidFill>
                  <a:srgbClr val="FF0000"/>
                </a:solidFill>
              </a:rPr>
              <a:t>” </a:t>
            </a:r>
            <a:r>
              <a:rPr lang="tr-TR" sz="4000" dirty="0"/>
              <a:t>ekranına</a:t>
            </a:r>
          </a:p>
          <a:p>
            <a:pPr marL="0" indent="0" algn="ctr" fontAlgn="auto">
              <a:lnSpc>
                <a:spcPct val="80000"/>
              </a:lnSpc>
              <a:spcAft>
                <a:spcPts val="0"/>
              </a:spcAft>
              <a:buFont typeface="Arial" panose="020B0604020202020204" pitchFamily="34" charset="0"/>
              <a:buNone/>
              <a:defRPr/>
            </a:pPr>
            <a:r>
              <a:rPr lang="tr-TR" sz="1600" dirty="0"/>
              <a:t> </a:t>
            </a:r>
          </a:p>
          <a:p>
            <a:pPr marL="0" indent="0" algn="ctr" fontAlgn="auto">
              <a:lnSpc>
                <a:spcPct val="80000"/>
              </a:lnSpc>
              <a:spcAft>
                <a:spcPts val="0"/>
              </a:spcAft>
              <a:buFont typeface="Arial" panose="020B0604020202020204" pitchFamily="34" charset="0"/>
              <a:buNone/>
              <a:defRPr/>
            </a:pPr>
            <a:r>
              <a:rPr lang="tr-TR" sz="4000" b="1" u="sng" dirty="0"/>
              <a:t>sadece</a:t>
            </a:r>
            <a:r>
              <a:rPr lang="tr-TR" sz="4000" dirty="0"/>
              <a:t> 657 sayılı kanunun 191.maddesi gereğince açılan</a:t>
            </a:r>
          </a:p>
          <a:p>
            <a:pPr marL="0" indent="0" algn="ctr" fontAlgn="auto">
              <a:lnSpc>
                <a:spcPct val="80000"/>
              </a:lnSpc>
              <a:spcAft>
                <a:spcPts val="0"/>
              </a:spcAft>
              <a:buFont typeface="Arial" panose="020B0604020202020204" pitchFamily="34" charset="0"/>
              <a:buNone/>
              <a:defRPr/>
            </a:pPr>
            <a:r>
              <a:rPr lang="tr-TR" sz="4000" dirty="0"/>
              <a:t> kurumlarda </a:t>
            </a:r>
            <a:r>
              <a:rPr lang="tr-TR" sz="4000" dirty="0">
                <a:solidFill>
                  <a:srgbClr val="FF0000"/>
                </a:solidFill>
              </a:rPr>
              <a:t>(</a:t>
            </a:r>
            <a:r>
              <a:rPr lang="tr-TR" sz="3200" b="1" dirty="0">
                <a:solidFill>
                  <a:srgbClr val="FF0000"/>
                </a:solidFill>
              </a:rPr>
              <a:t>sağlık müdürlüğü, PTT, belediye </a:t>
            </a:r>
            <a:r>
              <a:rPr lang="tr-TR" sz="3200" b="1" dirty="0" err="1">
                <a:solidFill>
                  <a:srgbClr val="FF0000"/>
                </a:solidFill>
              </a:rPr>
              <a:t>vb</a:t>
            </a:r>
            <a:r>
              <a:rPr lang="tr-TR" sz="4000" dirty="0">
                <a:solidFill>
                  <a:srgbClr val="FF0000"/>
                </a:solidFill>
              </a:rPr>
              <a:t>) </a:t>
            </a:r>
            <a:r>
              <a:rPr lang="tr-TR" sz="4000" dirty="0"/>
              <a:t>eğitim gören</a:t>
            </a:r>
          </a:p>
          <a:p>
            <a:pPr marL="0" indent="0" algn="ctr" fontAlgn="auto">
              <a:lnSpc>
                <a:spcPct val="80000"/>
              </a:lnSpc>
              <a:spcAft>
                <a:spcPts val="0"/>
              </a:spcAft>
              <a:buFont typeface="Arial" panose="020B0604020202020204" pitchFamily="34" charset="0"/>
              <a:buNone/>
              <a:defRPr/>
            </a:pPr>
            <a:r>
              <a:rPr lang="tr-TR" sz="4000" dirty="0"/>
              <a:t> 36-72 ay arası çocuk sayıları </a:t>
            </a:r>
          </a:p>
          <a:p>
            <a:pPr marL="0" indent="0" algn="ctr" fontAlgn="auto">
              <a:lnSpc>
                <a:spcPct val="80000"/>
              </a:lnSpc>
              <a:spcAft>
                <a:spcPts val="0"/>
              </a:spcAft>
              <a:buFont typeface="Arial" panose="020B0604020202020204" pitchFamily="34" charset="0"/>
              <a:buNone/>
              <a:defRPr/>
            </a:pPr>
            <a:r>
              <a:rPr lang="tr-TR" sz="4000" dirty="0"/>
              <a:t>ve </a:t>
            </a:r>
          </a:p>
          <a:p>
            <a:pPr marL="0" indent="0" algn="ctr" fontAlgn="auto">
              <a:lnSpc>
                <a:spcPct val="80000"/>
              </a:lnSpc>
              <a:spcAft>
                <a:spcPts val="0"/>
              </a:spcAft>
              <a:buFont typeface="Arial" panose="020B0604020202020204" pitchFamily="34" charset="0"/>
              <a:buNone/>
              <a:defRPr/>
            </a:pPr>
            <a:r>
              <a:rPr lang="tr-TR" sz="4000" dirty="0"/>
              <a:t>diğer bilgiler, kurum adları ile birlikte girilecektir.</a:t>
            </a:r>
          </a:p>
        </p:txBody>
      </p:sp>
    </p:spTree>
    <p:extLst>
      <p:ext uri="{BB962C8B-B14F-4D97-AF65-F5344CB8AC3E}">
        <p14:creationId xmlns:p14="http://schemas.microsoft.com/office/powerpoint/2010/main" val="34637536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0" name="1 Başlık"/>
          <p:cNvSpPr>
            <a:spLocks noGrp="1"/>
          </p:cNvSpPr>
          <p:nvPr>
            <p:ph type="title"/>
          </p:nvPr>
        </p:nvSpPr>
        <p:spPr>
          <a:xfrm>
            <a:off x="1518406" y="0"/>
            <a:ext cx="8883943" cy="1157682"/>
          </a:xfrm>
        </p:spPr>
        <p:txBody>
          <a:bodyPr>
            <a:normAutofit/>
          </a:bodyPr>
          <a:lstStyle/>
          <a:p>
            <a:r>
              <a:rPr lang="tr-TR" altLang="tr-TR" sz="3600" b="1" dirty="0">
                <a:solidFill>
                  <a:schemeClr val="bg1"/>
                </a:solidFill>
              </a:rPr>
              <a:t>Meis Modülü</a:t>
            </a:r>
          </a:p>
        </p:txBody>
      </p:sp>
      <p:sp>
        <p:nvSpPr>
          <p:cNvPr id="11" name="Dikdörtgen 10"/>
          <p:cNvSpPr>
            <a:spLocks noChangeArrowheads="1"/>
          </p:cNvSpPr>
          <p:nvPr/>
        </p:nvSpPr>
        <p:spPr bwMode="auto">
          <a:xfrm>
            <a:off x="292100" y="1216404"/>
            <a:ext cx="92053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2800" b="1" dirty="0">
                <a:solidFill>
                  <a:srgbClr val="FF0000"/>
                </a:solidFill>
              </a:rPr>
              <a:t>5. Durum ve Onay</a:t>
            </a:r>
            <a:endParaRPr lang="tr-TR" altLang="tr-TR" sz="1900" b="1" dirty="0"/>
          </a:p>
        </p:txBody>
      </p:sp>
      <p:sp>
        <p:nvSpPr>
          <p:cNvPr id="12" name="Rectangle 6"/>
          <p:cNvSpPr>
            <a:spLocks noChangeArrowheads="1"/>
          </p:cNvSpPr>
          <p:nvPr/>
        </p:nvSpPr>
        <p:spPr bwMode="auto">
          <a:xfrm>
            <a:off x="624417" y="2551114"/>
            <a:ext cx="10972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b="1" dirty="0">
                <a:latin typeface="Baskerville Old Face" pitchFamily="18" charset="0"/>
              </a:rPr>
              <a:t>MEİS Modülü bilgi girişi işlemleri tamamlandıktan sonra girilen bilgiler sırasıyla okul müdürü, ilçe milli eğitim müdürü tarafından </a:t>
            </a:r>
            <a:r>
              <a:rPr lang="en-US" altLang="tr-TR" sz="2400" b="1" dirty="0">
                <a:latin typeface="Baskerville Old Face" pitchFamily="18" charset="0"/>
              </a:rPr>
              <a:t>2</a:t>
            </a:r>
            <a:r>
              <a:rPr lang="tr-TR" altLang="tr-TR" sz="2400" b="1" dirty="0">
                <a:latin typeface="Baskerville Old Face" pitchFamily="18" charset="0"/>
              </a:rPr>
              <a:t> aşamalı olarak kontrol edilerek onaylanacaktır.</a:t>
            </a:r>
          </a:p>
        </p:txBody>
      </p:sp>
    </p:spTree>
    <p:extLst>
      <p:ext uri="{BB962C8B-B14F-4D97-AF65-F5344CB8AC3E}">
        <p14:creationId xmlns:p14="http://schemas.microsoft.com/office/powerpoint/2010/main" val="34637536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0" name="4 Metin kutusu"/>
          <p:cNvSpPr txBox="1">
            <a:spLocks noChangeArrowheads="1"/>
          </p:cNvSpPr>
          <p:nvPr/>
        </p:nvSpPr>
        <p:spPr bwMode="auto">
          <a:xfrm>
            <a:off x="1109134" y="2398713"/>
            <a:ext cx="104775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b="1" dirty="0">
                <a:latin typeface="Baskerville Old Face" pitchFamily="18" charset="0"/>
              </a:rPr>
              <a:t>Bilgi girişlerinde hata yapılmamasına özen gösterilecek, hatalı bilgi girişinden başta İlçe Milli Eğitim Müdürü olmak üzere diğer birinci derecedeki birim amirleri ile okul müdürleri sorumlu olacaktır. Hatalı bilgi girişi yapanlar hakkında gerekli idari işlemler yapılacaktır.</a:t>
            </a:r>
          </a:p>
        </p:txBody>
      </p:sp>
    </p:spTree>
    <p:extLst>
      <p:ext uri="{BB962C8B-B14F-4D97-AF65-F5344CB8AC3E}">
        <p14:creationId xmlns:p14="http://schemas.microsoft.com/office/powerpoint/2010/main" val="34637536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0" name="Metin kutusu 6"/>
          <p:cNvSpPr txBox="1"/>
          <p:nvPr/>
        </p:nvSpPr>
        <p:spPr>
          <a:xfrm>
            <a:off x="233296" y="2559860"/>
            <a:ext cx="11725407" cy="1323439"/>
          </a:xfrm>
          <a:prstGeom prst="rect">
            <a:avLst/>
          </a:prstGeom>
          <a:noFill/>
        </p:spPr>
        <p:txBody>
          <a:bodyPr wrap="square" rtlCol="0">
            <a:spAutoFit/>
          </a:bodyPr>
          <a:lstStyle/>
          <a:p>
            <a:pPr algn="just"/>
            <a:r>
              <a:rPr lang="tr-TR" altLang="tr-TR" sz="3600" b="1" dirty="0" smtClean="0">
                <a:latin typeface="Century Gothic" panose="020B0502020202020204" pitchFamily="34" charset="0"/>
              </a:rPr>
              <a:t>Abdurrahman AKALP    </a:t>
            </a:r>
          </a:p>
          <a:p>
            <a:pPr algn="just"/>
            <a:r>
              <a:rPr lang="tr-TR" altLang="tr-TR" sz="4400" dirty="0" smtClean="0">
                <a:latin typeface="Century Gothic" panose="020B0502020202020204" pitchFamily="34" charset="0"/>
              </a:rPr>
              <a:t>Şanlıurfa İl MEM / Strateji Geliştirme Bölümü </a:t>
            </a:r>
          </a:p>
        </p:txBody>
      </p:sp>
    </p:spTree>
    <p:extLst>
      <p:ext uri="{BB962C8B-B14F-4D97-AF65-F5344CB8AC3E}">
        <p14:creationId xmlns:p14="http://schemas.microsoft.com/office/powerpoint/2010/main" val="3463753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197113" y="289057"/>
            <a:ext cx="1753589" cy="584775"/>
          </a:xfrm>
          <a:prstGeom prst="rect">
            <a:avLst/>
          </a:prstGeom>
        </p:spPr>
        <p:txBody>
          <a:bodyPr wrap="square">
            <a:spAutoFit/>
          </a:bodyPr>
          <a:lstStyle/>
          <a:p>
            <a:pPr algn="ctr"/>
            <a:r>
              <a:rPr lang="en-US" sz="3200" b="1" dirty="0" err="1">
                <a:solidFill>
                  <a:schemeClr val="bg1"/>
                </a:solidFill>
              </a:rPr>
              <a:t>Giriş</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0" name="Dikdörtgen 5">
            <a:extLst>
              <a:ext uri="{FF2B5EF4-FFF2-40B4-BE49-F238E27FC236}">
                <a16:creationId xmlns="" xmlns:a16="http://schemas.microsoft.com/office/drawing/2014/main" id="{46342BFD-1BCB-4C31-A868-70A9C64CA875}"/>
              </a:ext>
            </a:extLst>
          </p:cNvPr>
          <p:cNvSpPr/>
          <p:nvPr/>
        </p:nvSpPr>
        <p:spPr>
          <a:xfrm>
            <a:off x="219187" y="2039807"/>
            <a:ext cx="2143920" cy="1200329"/>
          </a:xfrm>
          <a:prstGeom prst="rect">
            <a:avLst/>
          </a:prstGeom>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r>
              <a:rPr lang="tr-TR" sz="3600" b="1" cap="none" spc="0" dirty="0">
                <a:ln w="22225">
                  <a:solidFill>
                    <a:schemeClr val="accent2"/>
                  </a:solidFill>
                  <a:prstDash val="solid"/>
                </a:ln>
                <a:solidFill>
                  <a:schemeClr val="accent2">
                    <a:lumMod val="40000"/>
                    <a:lumOff val="60000"/>
                  </a:schemeClr>
                </a:solidFill>
                <a:effectLst/>
              </a:rPr>
              <a:t>Ne Zaman</a:t>
            </a:r>
          </a:p>
          <a:p>
            <a:pPr algn="ctr"/>
            <a:r>
              <a:rPr lang="tr-TR" sz="3600" b="1" cap="none" spc="0" dirty="0">
                <a:ln w="22225">
                  <a:solidFill>
                    <a:schemeClr val="accent2"/>
                  </a:solidFill>
                  <a:prstDash val="solid"/>
                </a:ln>
                <a:solidFill>
                  <a:schemeClr val="accent2">
                    <a:lumMod val="40000"/>
                    <a:lumOff val="60000"/>
                  </a:schemeClr>
                </a:solidFill>
                <a:effectLst/>
              </a:rPr>
              <a:t> Yapıyoruz</a:t>
            </a:r>
          </a:p>
        </p:txBody>
      </p:sp>
      <p:sp>
        <p:nvSpPr>
          <p:cNvPr id="11" name="Dikdörtgen 12">
            <a:extLst>
              <a:ext uri="{FF2B5EF4-FFF2-40B4-BE49-F238E27FC236}">
                <a16:creationId xmlns="" xmlns:a16="http://schemas.microsoft.com/office/drawing/2014/main" id="{520913B1-40D9-4A69-BECF-2A2AD109A500}"/>
              </a:ext>
            </a:extLst>
          </p:cNvPr>
          <p:cNvSpPr/>
          <p:nvPr/>
        </p:nvSpPr>
        <p:spPr>
          <a:xfrm>
            <a:off x="219187" y="3961326"/>
            <a:ext cx="2143920" cy="1200329"/>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tr-TR" sz="3600" b="1" cap="none" spc="0" dirty="0">
                <a:ln w="22225">
                  <a:solidFill>
                    <a:schemeClr val="accent2"/>
                  </a:solidFill>
                  <a:prstDash val="solid"/>
                </a:ln>
                <a:solidFill>
                  <a:schemeClr val="accent2">
                    <a:lumMod val="40000"/>
                    <a:lumOff val="60000"/>
                  </a:schemeClr>
                </a:solidFill>
                <a:effectLst/>
              </a:rPr>
              <a:t>Kim </a:t>
            </a:r>
          </a:p>
          <a:p>
            <a:pPr algn="ctr"/>
            <a:r>
              <a:rPr lang="tr-TR" sz="3600" b="1" cap="none" spc="0" dirty="0">
                <a:ln w="22225">
                  <a:solidFill>
                    <a:schemeClr val="accent2"/>
                  </a:solidFill>
                  <a:prstDash val="solid"/>
                </a:ln>
                <a:solidFill>
                  <a:schemeClr val="accent2">
                    <a:lumMod val="40000"/>
                    <a:lumOff val="60000"/>
                  </a:schemeClr>
                </a:solidFill>
                <a:effectLst/>
              </a:rPr>
              <a:t>Yapıyor</a:t>
            </a:r>
          </a:p>
        </p:txBody>
      </p:sp>
      <p:sp>
        <p:nvSpPr>
          <p:cNvPr id="12" name="Metin kutusu 6">
            <a:extLst>
              <a:ext uri="{FF2B5EF4-FFF2-40B4-BE49-F238E27FC236}">
                <a16:creationId xmlns="" xmlns:a16="http://schemas.microsoft.com/office/drawing/2014/main" id="{0D199247-C21A-43BE-BF63-0C83CD8279B3}"/>
              </a:ext>
            </a:extLst>
          </p:cNvPr>
          <p:cNvSpPr txBox="1"/>
          <p:nvPr/>
        </p:nvSpPr>
        <p:spPr>
          <a:xfrm>
            <a:off x="2889801" y="2039806"/>
            <a:ext cx="8933003" cy="1488840"/>
          </a:xfrm>
          <a:prstGeom prst="rect">
            <a:avLst/>
          </a:prstGeom>
          <a:solidFill>
            <a:schemeClr val="accent1">
              <a:alpha val="16000"/>
            </a:schemeClr>
          </a:solidFill>
        </p:spPr>
        <p:txBody>
          <a:bodyPr wrap="square" rtlCol="0">
            <a:noAutofit/>
          </a:bodyPr>
          <a:lstStyle/>
          <a:p>
            <a:pPr algn="ctr"/>
            <a:r>
              <a:rPr lang="tr-TR" b="1" dirty="0" smtClean="0"/>
              <a:t>3 Aralık 2019 Salı</a:t>
            </a:r>
            <a:endParaRPr lang="tr-TR" dirty="0"/>
          </a:p>
          <a:p>
            <a:pPr algn="ctr"/>
            <a:r>
              <a:rPr lang="tr-TR" dirty="0"/>
              <a:t>				</a:t>
            </a:r>
          </a:p>
          <a:p>
            <a:pPr algn="ctr"/>
            <a:r>
              <a:rPr lang="tr-TR" b="1" dirty="0" smtClean="0"/>
              <a:t>23 </a:t>
            </a:r>
            <a:r>
              <a:rPr lang="tr-TR" b="1" dirty="0"/>
              <a:t>Aralık 2019</a:t>
            </a:r>
            <a:r>
              <a:rPr lang="en-US" b="1" dirty="0"/>
              <a:t> </a:t>
            </a:r>
            <a:r>
              <a:rPr lang="tr-TR" b="1" dirty="0" smtClean="0"/>
              <a:t>Pazartesi (okul ve kurumların onayı)</a:t>
            </a:r>
          </a:p>
          <a:p>
            <a:pPr algn="ctr"/>
            <a:endParaRPr lang="tr-TR" b="1" dirty="0" smtClean="0">
              <a:solidFill>
                <a:srgbClr val="FF0000"/>
              </a:solidFill>
            </a:endParaRPr>
          </a:p>
          <a:p>
            <a:pPr algn="ctr"/>
            <a:r>
              <a:rPr lang="tr-TR" b="1" dirty="0" smtClean="0">
                <a:solidFill>
                  <a:srgbClr val="FF0000"/>
                </a:solidFill>
              </a:rPr>
              <a:t>( 25 Aralık 2019 Çarşamba  ilçe onayı </a:t>
            </a:r>
            <a:r>
              <a:rPr lang="tr-TR" b="1" dirty="0" smtClean="0"/>
              <a:t>ve </a:t>
            </a:r>
            <a:r>
              <a:rPr lang="tr-TR" b="1" dirty="0" smtClean="0">
                <a:solidFill>
                  <a:srgbClr val="FF0000"/>
                </a:solidFill>
              </a:rPr>
              <a:t>27 Aralık 2019 Cuma il onayı )</a:t>
            </a:r>
            <a:endParaRPr lang="tr-TR" b="1" dirty="0">
              <a:solidFill>
                <a:srgbClr val="FF0000"/>
              </a:solidFill>
            </a:endParaRPr>
          </a:p>
        </p:txBody>
      </p:sp>
      <p:sp>
        <p:nvSpPr>
          <p:cNvPr id="13" name="Metin kutusu 13">
            <a:extLst>
              <a:ext uri="{FF2B5EF4-FFF2-40B4-BE49-F238E27FC236}">
                <a16:creationId xmlns="" xmlns:a16="http://schemas.microsoft.com/office/drawing/2014/main" id="{5BD38B64-7BBC-4C30-9046-C95E6114BEC8}"/>
              </a:ext>
            </a:extLst>
          </p:cNvPr>
          <p:cNvSpPr txBox="1"/>
          <p:nvPr/>
        </p:nvSpPr>
        <p:spPr>
          <a:xfrm>
            <a:off x="2889802" y="3979656"/>
            <a:ext cx="8933004" cy="1261884"/>
          </a:xfrm>
          <a:prstGeom prst="rect">
            <a:avLst/>
          </a:prstGeom>
          <a:solidFill>
            <a:schemeClr val="accent1">
              <a:alpha val="16000"/>
            </a:schemeClr>
          </a:solidFill>
        </p:spPr>
        <p:txBody>
          <a:bodyPr wrap="square" rtlCol="0">
            <a:spAutoFit/>
          </a:bodyPr>
          <a:lstStyle/>
          <a:p>
            <a:pPr algn="ctr"/>
            <a:r>
              <a:rPr lang="tr-TR" dirty="0"/>
              <a:t>MEB Strateji Geliştirme Daire Başkanlığı</a:t>
            </a:r>
          </a:p>
          <a:p>
            <a:pPr algn="ctr"/>
            <a:endParaRPr lang="tr-TR" sz="1100" dirty="0"/>
          </a:p>
          <a:p>
            <a:pPr algn="ctr"/>
            <a:r>
              <a:rPr lang="tr-TR" dirty="0"/>
              <a:t>İl Milli Eğitim Müdürlüğü Strateji Geliştirme Bölümü</a:t>
            </a:r>
          </a:p>
          <a:p>
            <a:pPr algn="ctr"/>
            <a:endParaRPr lang="tr-TR" sz="1100" dirty="0"/>
          </a:p>
          <a:p>
            <a:pPr algn="ctr"/>
            <a:r>
              <a:rPr lang="tr-TR" dirty="0"/>
              <a:t>İlçe Milli Eğitim Müdürlüğü Strateji Geliştirme Birimi</a:t>
            </a:r>
          </a:p>
        </p:txBody>
      </p:sp>
    </p:spTree>
    <p:extLst>
      <p:ext uri="{BB962C8B-B14F-4D97-AF65-F5344CB8AC3E}">
        <p14:creationId xmlns:p14="http://schemas.microsoft.com/office/powerpoint/2010/main" val="768700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7465811" y="289057"/>
            <a:ext cx="4726189" cy="584775"/>
          </a:xfrm>
          <a:prstGeom prst="rect">
            <a:avLst/>
          </a:prstGeom>
        </p:spPr>
        <p:txBody>
          <a:bodyPr wrap="square">
            <a:spAutoFit/>
          </a:bodyPr>
          <a:lstStyle/>
          <a:p>
            <a:pPr algn="ctr"/>
            <a:r>
              <a:rPr lang="en-US" sz="3200" b="1" dirty="0" err="1">
                <a:solidFill>
                  <a:schemeClr val="bg1"/>
                </a:solidFill>
              </a:rPr>
              <a:t>Kullanılacak</a:t>
            </a:r>
            <a:r>
              <a:rPr lang="en-US" sz="3200" b="1" dirty="0">
                <a:solidFill>
                  <a:schemeClr val="bg1"/>
                </a:solidFill>
              </a:rPr>
              <a:t> </a:t>
            </a:r>
            <a:r>
              <a:rPr lang="en-US" sz="3200" b="1" dirty="0" err="1">
                <a:solidFill>
                  <a:schemeClr val="bg1"/>
                </a:solidFill>
              </a:rPr>
              <a:t>Modüller</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sp>
        <p:nvSpPr>
          <p:cNvPr id="11" name="4 Metin kutusu"/>
          <p:cNvSpPr txBox="1">
            <a:spLocks noChangeArrowheads="1"/>
          </p:cNvSpPr>
          <p:nvPr/>
        </p:nvSpPr>
        <p:spPr bwMode="auto">
          <a:xfrm>
            <a:off x="641598" y="1336800"/>
            <a:ext cx="5666271" cy="1938992"/>
          </a:xfrm>
          <a:prstGeom prst="rect">
            <a:avLst/>
          </a:prstGeom>
          <a:solidFill>
            <a:schemeClr val="accent1">
              <a:alpha val="7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dirty="0">
                <a:latin typeface="Century Gothic" panose="020B0502020202020204" pitchFamily="34" charset="0"/>
              </a:rPr>
              <a:t> </a:t>
            </a:r>
          </a:p>
          <a:p>
            <a:pPr algn="just" eaLnBrk="1" hangingPunct="1">
              <a:spcBef>
                <a:spcPct val="0"/>
              </a:spcBef>
              <a:buFontTx/>
              <a:buNone/>
            </a:pPr>
            <a:endParaRPr lang="tr-TR" altLang="tr-TR" sz="2400" dirty="0">
              <a:latin typeface="Century Gothic" panose="020B0502020202020204" pitchFamily="34" charset="0"/>
            </a:endParaRPr>
          </a:p>
          <a:p>
            <a:pPr algn="just" eaLnBrk="1" hangingPunct="1">
              <a:spcBef>
                <a:spcPct val="0"/>
              </a:spcBef>
              <a:buFontTx/>
              <a:buNone/>
            </a:pPr>
            <a:endParaRPr lang="tr-TR" altLang="tr-TR" sz="2400" dirty="0">
              <a:latin typeface="Century Gothic" panose="020B0502020202020204" pitchFamily="34" charset="0"/>
            </a:endParaRPr>
          </a:p>
          <a:p>
            <a:pPr algn="just" eaLnBrk="1" hangingPunct="1">
              <a:spcBef>
                <a:spcPct val="0"/>
              </a:spcBef>
              <a:buFontTx/>
              <a:buNone/>
            </a:pPr>
            <a:endParaRPr lang="tr-TR" altLang="tr-TR" sz="2400" dirty="0">
              <a:latin typeface="Century Gothic" panose="020B0502020202020204" pitchFamily="34" charset="0"/>
            </a:endParaRPr>
          </a:p>
          <a:p>
            <a:pPr algn="just" eaLnBrk="1" hangingPunct="1">
              <a:spcBef>
                <a:spcPct val="0"/>
              </a:spcBef>
              <a:buFontTx/>
              <a:buNone/>
            </a:pPr>
            <a:r>
              <a:rPr lang="tr-TR" altLang="tr-TR" sz="2400" dirty="0">
                <a:latin typeface="Century Gothic" panose="020B0502020202020204" pitchFamily="34" charset="0"/>
              </a:rPr>
              <a:t>https://e-okul.meb.gov.tr</a:t>
            </a:r>
          </a:p>
        </p:txBody>
      </p:sp>
      <p:pic>
        <p:nvPicPr>
          <p:cNvPr id="12" name="Resim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66470" y="1386505"/>
            <a:ext cx="3292868" cy="1434965"/>
          </a:xfrm>
          <a:prstGeom prst="rect">
            <a:avLst/>
          </a:prstGeom>
        </p:spPr>
      </p:pic>
      <p:sp>
        <p:nvSpPr>
          <p:cNvPr id="13" name="4 Metin kutusu"/>
          <p:cNvSpPr txBox="1">
            <a:spLocks noChangeArrowheads="1"/>
          </p:cNvSpPr>
          <p:nvPr/>
        </p:nvSpPr>
        <p:spPr bwMode="auto">
          <a:xfrm>
            <a:off x="6549299" y="1352034"/>
            <a:ext cx="5424587" cy="1938992"/>
          </a:xfrm>
          <a:prstGeom prst="rect">
            <a:avLst/>
          </a:prstGeom>
          <a:solidFill>
            <a:schemeClr val="accent1">
              <a:alpha val="7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dirty="0">
                <a:latin typeface="Century Gothic" panose="020B0502020202020204" pitchFamily="34" charset="0"/>
              </a:rPr>
              <a:t> </a:t>
            </a:r>
          </a:p>
          <a:p>
            <a:pPr algn="just" eaLnBrk="1" hangingPunct="1">
              <a:spcBef>
                <a:spcPct val="0"/>
              </a:spcBef>
              <a:buFontTx/>
              <a:buNone/>
            </a:pPr>
            <a:endParaRPr lang="tr-TR" altLang="tr-TR" sz="2400" dirty="0">
              <a:latin typeface="Century Gothic" panose="020B0502020202020204" pitchFamily="34" charset="0"/>
            </a:endParaRPr>
          </a:p>
          <a:p>
            <a:pPr algn="just" eaLnBrk="1" hangingPunct="1">
              <a:spcBef>
                <a:spcPct val="0"/>
              </a:spcBef>
              <a:buFontTx/>
              <a:buNone/>
            </a:pPr>
            <a:endParaRPr lang="tr-TR" altLang="tr-TR" sz="2400" dirty="0">
              <a:latin typeface="Century Gothic" panose="020B0502020202020204" pitchFamily="34" charset="0"/>
            </a:endParaRPr>
          </a:p>
          <a:p>
            <a:pPr algn="just" eaLnBrk="1" hangingPunct="1">
              <a:spcBef>
                <a:spcPct val="0"/>
              </a:spcBef>
              <a:buFontTx/>
              <a:buNone/>
            </a:pPr>
            <a:endParaRPr lang="tr-TR" altLang="tr-TR" sz="2400" dirty="0">
              <a:latin typeface="Century Gothic" panose="020B0502020202020204" pitchFamily="34" charset="0"/>
            </a:endParaRPr>
          </a:p>
          <a:p>
            <a:pPr algn="just" eaLnBrk="1" hangingPunct="1">
              <a:spcBef>
                <a:spcPct val="0"/>
              </a:spcBef>
              <a:buFontTx/>
              <a:buNone/>
            </a:pPr>
            <a:r>
              <a:rPr lang="tr-TR" altLang="tr-TR" sz="2400" dirty="0">
                <a:latin typeface="Century Gothic" panose="020B0502020202020204" pitchFamily="34" charset="0"/>
              </a:rPr>
              <a:t>https://mebbis.meb.gov.tr</a:t>
            </a:r>
          </a:p>
        </p:txBody>
      </p:sp>
      <p:pic>
        <p:nvPicPr>
          <p:cNvPr id="14" name="Resim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86739" y="1422864"/>
            <a:ext cx="4216400" cy="1200150"/>
          </a:xfrm>
          <a:prstGeom prst="rect">
            <a:avLst/>
          </a:prstGeom>
        </p:spPr>
      </p:pic>
      <p:sp>
        <p:nvSpPr>
          <p:cNvPr id="15" name="4 Metin kutusu"/>
          <p:cNvSpPr txBox="1">
            <a:spLocks noChangeArrowheads="1"/>
          </p:cNvSpPr>
          <p:nvPr/>
        </p:nvSpPr>
        <p:spPr bwMode="auto">
          <a:xfrm>
            <a:off x="666767" y="3647701"/>
            <a:ext cx="5666269" cy="2308324"/>
          </a:xfrm>
          <a:prstGeom prst="rect">
            <a:avLst/>
          </a:prstGeom>
          <a:solidFill>
            <a:schemeClr val="accent1">
              <a:alpha val="7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dirty="0">
                <a:latin typeface="Century Gothic" panose="020B0502020202020204" pitchFamily="34" charset="0"/>
              </a:rPr>
              <a:t> </a:t>
            </a:r>
          </a:p>
          <a:p>
            <a:pPr algn="just" eaLnBrk="1" hangingPunct="1">
              <a:spcBef>
                <a:spcPct val="0"/>
              </a:spcBef>
              <a:buFontTx/>
              <a:buNone/>
            </a:pPr>
            <a:endParaRPr lang="tr-TR" altLang="tr-TR" sz="2400" dirty="0">
              <a:latin typeface="Century Gothic" panose="020B0502020202020204" pitchFamily="34" charset="0"/>
            </a:endParaRPr>
          </a:p>
          <a:p>
            <a:pPr algn="just" eaLnBrk="1" hangingPunct="1">
              <a:spcBef>
                <a:spcPct val="0"/>
              </a:spcBef>
              <a:buFontTx/>
              <a:buNone/>
            </a:pPr>
            <a:endParaRPr lang="tr-TR" altLang="tr-TR" sz="2400" dirty="0">
              <a:latin typeface="Century Gothic" panose="020B0502020202020204" pitchFamily="34" charset="0"/>
            </a:endParaRPr>
          </a:p>
          <a:p>
            <a:pPr algn="just" eaLnBrk="1" hangingPunct="1">
              <a:spcBef>
                <a:spcPct val="0"/>
              </a:spcBef>
              <a:buFontTx/>
              <a:buNone/>
            </a:pPr>
            <a:endParaRPr lang="tr-TR" altLang="tr-TR" sz="2400" dirty="0">
              <a:latin typeface="Century Gothic" panose="020B0502020202020204" pitchFamily="34" charset="0"/>
            </a:endParaRPr>
          </a:p>
          <a:p>
            <a:pPr algn="just" eaLnBrk="1" hangingPunct="1">
              <a:spcBef>
                <a:spcPct val="0"/>
              </a:spcBef>
              <a:buFontTx/>
              <a:buNone/>
            </a:pPr>
            <a:endParaRPr lang="tr-TR" altLang="tr-TR" sz="2400" dirty="0">
              <a:latin typeface="Century Gothic" panose="020B0502020202020204" pitchFamily="34" charset="0"/>
            </a:endParaRPr>
          </a:p>
          <a:p>
            <a:pPr algn="just" eaLnBrk="1" hangingPunct="1">
              <a:spcBef>
                <a:spcPct val="0"/>
              </a:spcBef>
              <a:buFontTx/>
              <a:buNone/>
            </a:pPr>
            <a:r>
              <a:rPr lang="tr-TR" altLang="tr-TR" sz="2400" dirty="0">
                <a:latin typeface="Century Gothic" panose="020B0502020202020204" pitchFamily="34" charset="0"/>
              </a:rPr>
              <a:t>http://e-yaygin.meb.gov.tr</a:t>
            </a:r>
          </a:p>
        </p:txBody>
      </p:sp>
      <p:pic>
        <p:nvPicPr>
          <p:cNvPr id="16" name="Resim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70582" y="3913923"/>
            <a:ext cx="2167196" cy="1409524"/>
          </a:xfrm>
          <a:prstGeom prst="rect">
            <a:avLst/>
          </a:prstGeom>
        </p:spPr>
      </p:pic>
      <p:sp>
        <p:nvSpPr>
          <p:cNvPr id="17" name="Aşağı Ok 6"/>
          <p:cNvSpPr/>
          <p:nvPr/>
        </p:nvSpPr>
        <p:spPr>
          <a:xfrm>
            <a:off x="8768643" y="3488310"/>
            <a:ext cx="814784" cy="7614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Yuvarlatılmış Dikdörtgen 7"/>
          <p:cNvSpPr/>
          <p:nvPr/>
        </p:nvSpPr>
        <p:spPr>
          <a:xfrm>
            <a:off x="7042399" y="4537779"/>
            <a:ext cx="4544053" cy="43204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2400" b="1" dirty="0"/>
              <a:t>MEİS MODÜLÜ</a:t>
            </a:r>
          </a:p>
        </p:txBody>
      </p:sp>
      <p:sp>
        <p:nvSpPr>
          <p:cNvPr id="20" name="Yuvarlatılmış Dikdörtgen 17"/>
          <p:cNvSpPr/>
          <p:nvPr/>
        </p:nvSpPr>
        <p:spPr>
          <a:xfrm>
            <a:off x="7050788" y="5081310"/>
            <a:ext cx="4544053" cy="4320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2400" b="1" dirty="0"/>
              <a:t>ENGELLİ BİREY MODÜLÜ</a:t>
            </a:r>
          </a:p>
        </p:txBody>
      </p:sp>
    </p:spTree>
    <p:extLst>
      <p:ext uri="{BB962C8B-B14F-4D97-AF65-F5344CB8AC3E}">
        <p14:creationId xmlns:p14="http://schemas.microsoft.com/office/powerpoint/2010/main" val="1617772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graphicFrame>
        <p:nvGraphicFramePr>
          <p:cNvPr id="10" name="Tablo 1"/>
          <p:cNvGraphicFramePr>
            <a:graphicFrameLocks noGrp="1"/>
          </p:cNvGraphicFramePr>
          <p:nvPr>
            <p:extLst>
              <p:ext uri="{D42A27DB-BD31-4B8C-83A1-F6EECF244321}">
                <p14:modId xmlns:p14="http://schemas.microsoft.com/office/powerpoint/2010/main" val="1270936888"/>
              </p:ext>
            </p:extLst>
          </p:nvPr>
        </p:nvGraphicFramePr>
        <p:xfrm>
          <a:off x="481097" y="1413180"/>
          <a:ext cx="11313088" cy="4509979"/>
        </p:xfrm>
        <a:graphic>
          <a:graphicData uri="http://schemas.openxmlformats.org/drawingml/2006/table">
            <a:tbl>
              <a:tblPr firstRow="1" bandRow="1">
                <a:tableStyleId>{7DF18680-E054-41AD-8BC1-D1AEF772440D}</a:tableStyleId>
              </a:tblPr>
              <a:tblGrid>
                <a:gridCol w="3310889">
                  <a:extLst>
                    <a:ext uri="{9D8B030D-6E8A-4147-A177-3AD203B41FA5}">
                      <a16:colId xmlns="" xmlns:a16="http://schemas.microsoft.com/office/drawing/2014/main" val="20000"/>
                    </a:ext>
                  </a:extLst>
                </a:gridCol>
                <a:gridCol w="2620069">
                  <a:extLst>
                    <a:ext uri="{9D8B030D-6E8A-4147-A177-3AD203B41FA5}">
                      <a16:colId xmlns="" xmlns:a16="http://schemas.microsoft.com/office/drawing/2014/main" val="20001"/>
                    </a:ext>
                  </a:extLst>
                </a:gridCol>
                <a:gridCol w="2634723">
                  <a:extLst>
                    <a:ext uri="{9D8B030D-6E8A-4147-A177-3AD203B41FA5}">
                      <a16:colId xmlns="" xmlns:a16="http://schemas.microsoft.com/office/drawing/2014/main" val="20002"/>
                    </a:ext>
                  </a:extLst>
                </a:gridCol>
                <a:gridCol w="2747407">
                  <a:extLst>
                    <a:ext uri="{9D8B030D-6E8A-4147-A177-3AD203B41FA5}">
                      <a16:colId xmlns="" xmlns:a16="http://schemas.microsoft.com/office/drawing/2014/main" val="20003"/>
                    </a:ext>
                  </a:extLst>
                </a:gridCol>
              </a:tblGrid>
              <a:tr h="2467819">
                <a:tc>
                  <a:txBody>
                    <a:bodyPr/>
                    <a:lstStyle/>
                    <a:p>
                      <a:pPr algn="ctr" eaLnBrk="1" hangingPunct="1">
                        <a:spcBef>
                          <a:spcPct val="0"/>
                        </a:spcBef>
                        <a:buFontTx/>
                        <a:buNone/>
                      </a:pPr>
                      <a:r>
                        <a:rPr lang="tr-TR" altLang="tr-TR" sz="1600" dirty="0"/>
                        <a:t>Bağımsız Anaokulları</a:t>
                      </a:r>
                    </a:p>
                    <a:p>
                      <a:pPr algn="ctr" eaLnBrk="1" hangingPunct="1">
                        <a:spcBef>
                          <a:spcPct val="0"/>
                        </a:spcBef>
                        <a:buFontTx/>
                        <a:buNone/>
                      </a:pPr>
                      <a:r>
                        <a:rPr lang="tr-TR" altLang="tr-TR" sz="1600" dirty="0"/>
                        <a:t>İlköğretim Okulları</a:t>
                      </a:r>
                    </a:p>
                    <a:p>
                      <a:pPr algn="ctr" eaLnBrk="1" hangingPunct="1">
                        <a:spcBef>
                          <a:spcPct val="0"/>
                        </a:spcBef>
                        <a:buFontTx/>
                        <a:buNone/>
                      </a:pPr>
                      <a:r>
                        <a:rPr lang="tr-TR" altLang="tr-TR" sz="1600" dirty="0"/>
                        <a:t>Ortaöğretim Okulları</a:t>
                      </a:r>
                    </a:p>
                    <a:p>
                      <a:pPr algn="ctr" eaLnBrk="1" hangingPunct="1">
                        <a:spcBef>
                          <a:spcPct val="0"/>
                        </a:spcBef>
                        <a:buFontTx/>
                        <a:buNone/>
                      </a:pPr>
                      <a:endParaRPr lang="tr-TR" altLang="tr-TR" sz="1600" dirty="0"/>
                    </a:p>
                    <a:p>
                      <a:pPr algn="ctr" eaLnBrk="1" hangingPunct="1">
                        <a:spcBef>
                          <a:spcPct val="0"/>
                        </a:spcBef>
                        <a:buFontTx/>
                        <a:buNone/>
                      </a:pPr>
                      <a:r>
                        <a:rPr lang="tr-TR" altLang="tr-TR" sz="1600" dirty="0">
                          <a:solidFill>
                            <a:srgbClr val="C00000"/>
                          </a:solidFill>
                        </a:rPr>
                        <a:t>MEİS</a:t>
                      </a:r>
                    </a:p>
                    <a:p>
                      <a:pPr algn="ctr"/>
                      <a:endParaRPr lang="tr-TR" sz="1600" dirty="0">
                        <a:solidFill>
                          <a:srgbClr val="C00000"/>
                        </a:solidFill>
                      </a:endParaRPr>
                    </a:p>
                  </a:txBody>
                  <a:tcPr marL="121920" marR="121920" anchor="ctr"/>
                </a:tc>
                <a:tc>
                  <a:txBody>
                    <a:bodyPr/>
                    <a:lstStyle/>
                    <a:p>
                      <a:pPr algn="ctr" eaLnBrk="1" hangingPunct="1">
                        <a:spcBef>
                          <a:spcPct val="0"/>
                        </a:spcBef>
                        <a:buFontTx/>
                        <a:buNone/>
                      </a:pPr>
                      <a:r>
                        <a:rPr lang="tr-TR" altLang="tr-TR" sz="1600" dirty="0"/>
                        <a:t>Halk Eğitim Merkezleri</a:t>
                      </a:r>
                    </a:p>
                    <a:p>
                      <a:pPr algn="ctr" eaLnBrk="1" hangingPunct="1">
                        <a:spcBef>
                          <a:spcPct val="0"/>
                        </a:spcBef>
                        <a:buFontTx/>
                        <a:buNone/>
                      </a:pPr>
                      <a:endParaRPr lang="tr-TR" altLang="tr-TR" sz="1600" dirty="0"/>
                    </a:p>
                    <a:p>
                      <a:pPr algn="ctr" eaLnBrk="1" hangingPunct="1">
                        <a:spcBef>
                          <a:spcPct val="0"/>
                        </a:spcBef>
                        <a:buFontTx/>
                        <a:buNone/>
                      </a:pPr>
                      <a:r>
                        <a:rPr lang="tr-TR" altLang="tr-TR" sz="1600" dirty="0">
                          <a:solidFill>
                            <a:srgbClr val="C00000"/>
                          </a:solidFill>
                        </a:rPr>
                        <a:t>E-YAYGIN</a:t>
                      </a:r>
                    </a:p>
                    <a:p>
                      <a:pPr algn="ctr" eaLnBrk="1" hangingPunct="1">
                        <a:spcBef>
                          <a:spcPct val="0"/>
                        </a:spcBef>
                        <a:buFontTx/>
                        <a:buNone/>
                      </a:pPr>
                      <a:r>
                        <a:rPr lang="tr-TR" altLang="tr-TR" sz="1600" dirty="0">
                          <a:solidFill>
                            <a:srgbClr val="C00000"/>
                          </a:solidFill>
                        </a:rPr>
                        <a:t>MEİS</a:t>
                      </a:r>
                      <a:endParaRPr lang="tr-TR" altLang="tr-TR" sz="1600" b="1" dirty="0">
                        <a:solidFill>
                          <a:srgbClr val="C00000"/>
                        </a:solidFill>
                        <a:latin typeface="Century Gothic" panose="020B0502020202020204" pitchFamily="34" charset="0"/>
                      </a:endParaRPr>
                    </a:p>
                  </a:txBody>
                  <a:tcPr marL="121920" marR="121920" anchor="ctr"/>
                </a:tc>
                <a:tc>
                  <a:txBody>
                    <a:bodyPr/>
                    <a:lstStyle/>
                    <a:p>
                      <a:pPr algn="ctr" eaLnBrk="1" hangingPunct="1">
                        <a:spcBef>
                          <a:spcPct val="0"/>
                        </a:spcBef>
                        <a:buFontTx/>
                        <a:buNone/>
                      </a:pPr>
                      <a:r>
                        <a:rPr lang="tr-TR" altLang="tr-TR" sz="1600" dirty="0"/>
                        <a:t>Öğretmenevi ve ASO</a:t>
                      </a:r>
                    </a:p>
                    <a:p>
                      <a:pPr algn="ctr" eaLnBrk="1" hangingPunct="1">
                        <a:spcBef>
                          <a:spcPct val="0"/>
                        </a:spcBef>
                        <a:buFontTx/>
                        <a:buNone/>
                      </a:pPr>
                      <a:r>
                        <a:rPr lang="tr-TR" altLang="tr-TR" sz="1600" dirty="0"/>
                        <a:t>Bilim Sanat Merkezi</a:t>
                      </a:r>
                    </a:p>
                    <a:p>
                      <a:pPr algn="ctr" eaLnBrk="1" hangingPunct="1">
                        <a:spcBef>
                          <a:spcPct val="0"/>
                        </a:spcBef>
                        <a:buFontTx/>
                        <a:buNone/>
                      </a:pPr>
                      <a:r>
                        <a:rPr lang="tr-TR" altLang="tr-TR" sz="1600" dirty="0"/>
                        <a:t>Rehberlik ve Araştırma Merkezleri</a:t>
                      </a:r>
                    </a:p>
                    <a:p>
                      <a:pPr algn="ctr" eaLnBrk="1" hangingPunct="1">
                        <a:spcBef>
                          <a:spcPct val="0"/>
                        </a:spcBef>
                        <a:buFontTx/>
                        <a:buNone/>
                      </a:pPr>
                      <a:r>
                        <a:rPr lang="tr-TR" altLang="tr-TR" sz="1600" dirty="0"/>
                        <a:t> </a:t>
                      </a:r>
                    </a:p>
                    <a:p>
                      <a:pPr algn="ctr" eaLnBrk="1" hangingPunct="1">
                        <a:spcBef>
                          <a:spcPct val="0"/>
                        </a:spcBef>
                        <a:buFontTx/>
                        <a:buNone/>
                      </a:pPr>
                      <a:r>
                        <a:rPr lang="tr-TR" altLang="tr-TR" sz="1600" dirty="0">
                          <a:solidFill>
                            <a:srgbClr val="C00000"/>
                          </a:solidFill>
                        </a:rPr>
                        <a:t>MEİS</a:t>
                      </a:r>
                    </a:p>
                    <a:p>
                      <a:pPr algn="ctr"/>
                      <a:endParaRPr lang="tr-TR" sz="1600" dirty="0">
                        <a:solidFill>
                          <a:srgbClr val="C00000"/>
                        </a:solidFill>
                      </a:endParaRPr>
                    </a:p>
                  </a:txBody>
                  <a:tcPr marL="121920" marR="121920" anchor="ctr"/>
                </a:tc>
                <a:tc>
                  <a:txBody>
                    <a:bodyPr/>
                    <a:lstStyle/>
                    <a:p>
                      <a:pPr algn="ctr" eaLnBrk="1" hangingPunct="1">
                        <a:spcBef>
                          <a:spcPct val="0"/>
                        </a:spcBef>
                        <a:buFontTx/>
                        <a:buNone/>
                      </a:pPr>
                      <a:r>
                        <a:rPr lang="tr-TR" altLang="tr-TR" sz="1600" dirty="0"/>
                        <a:t>İlçe Milli Eğitim Müdürlükleri</a:t>
                      </a:r>
                    </a:p>
                    <a:p>
                      <a:pPr algn="ctr" eaLnBrk="1" hangingPunct="1">
                        <a:spcBef>
                          <a:spcPct val="0"/>
                        </a:spcBef>
                        <a:buFontTx/>
                        <a:buNone/>
                      </a:pPr>
                      <a:r>
                        <a:rPr lang="tr-TR" altLang="tr-TR" sz="1600" dirty="0"/>
                        <a:t> </a:t>
                      </a:r>
                    </a:p>
                    <a:p>
                      <a:pPr algn="ctr" eaLnBrk="1" hangingPunct="1">
                        <a:spcBef>
                          <a:spcPct val="0"/>
                        </a:spcBef>
                        <a:buFontTx/>
                        <a:buNone/>
                      </a:pPr>
                      <a:r>
                        <a:rPr lang="tr-TR" altLang="tr-TR" sz="1600" dirty="0">
                          <a:solidFill>
                            <a:srgbClr val="C00000"/>
                          </a:solidFill>
                        </a:rPr>
                        <a:t>MEİS</a:t>
                      </a:r>
                    </a:p>
                    <a:p>
                      <a:pPr algn="ctr"/>
                      <a:endParaRPr lang="tr-TR" sz="1600" dirty="0"/>
                    </a:p>
                  </a:txBody>
                  <a:tcPr marL="121920" marR="121920" anchor="ctr"/>
                </a:tc>
                <a:extLst>
                  <a:ext uri="{0D108BD9-81ED-4DB2-BD59-A6C34878D82A}">
                    <a16:rowId xmlns="" xmlns:a16="http://schemas.microsoft.com/office/drawing/2014/main" val="10000"/>
                  </a:ext>
                </a:extLst>
              </a:tr>
              <a:tr h="370840">
                <a:tc>
                  <a:txBody>
                    <a:bodyPr/>
                    <a:lstStyle/>
                    <a:p>
                      <a:pPr algn="ctr" eaLnBrk="1" hangingPunct="1">
                        <a:spcBef>
                          <a:spcPct val="0"/>
                        </a:spcBef>
                        <a:buFontTx/>
                        <a:buNone/>
                      </a:pPr>
                      <a:r>
                        <a:rPr lang="tr-TR" altLang="tr-TR" sz="1600" dirty="0"/>
                        <a:t>Halk Eğitim Merkezleri dışında kalan yaygın eğitim kurumları (Mesleki Eğitim Merkezleri, Meslek Kursları vb.)</a:t>
                      </a:r>
                    </a:p>
                    <a:p>
                      <a:pPr algn="ctr" eaLnBrk="1" hangingPunct="1">
                        <a:spcBef>
                          <a:spcPct val="0"/>
                        </a:spcBef>
                        <a:buFontTx/>
                        <a:buNone/>
                      </a:pPr>
                      <a:endParaRPr lang="tr-TR" altLang="tr-TR" sz="1600" dirty="0"/>
                    </a:p>
                    <a:p>
                      <a:pPr algn="ctr" eaLnBrk="1" hangingPunct="1">
                        <a:spcBef>
                          <a:spcPct val="0"/>
                        </a:spcBef>
                        <a:buFontTx/>
                        <a:buNone/>
                      </a:pPr>
                      <a:r>
                        <a:rPr lang="tr-TR" altLang="tr-TR" sz="1600" dirty="0">
                          <a:solidFill>
                            <a:srgbClr val="C00000"/>
                          </a:solidFill>
                        </a:rPr>
                        <a:t>MEİS</a:t>
                      </a:r>
                    </a:p>
                    <a:p>
                      <a:pPr algn="ctr" eaLnBrk="1" hangingPunct="1">
                        <a:spcBef>
                          <a:spcPct val="0"/>
                        </a:spcBef>
                        <a:buFontTx/>
                        <a:buNone/>
                      </a:pPr>
                      <a:r>
                        <a:rPr lang="tr-TR" altLang="tr-TR" sz="1600" dirty="0">
                          <a:solidFill>
                            <a:srgbClr val="C00000"/>
                          </a:solidFill>
                        </a:rPr>
                        <a:t>EYAYGIN</a:t>
                      </a:r>
                    </a:p>
                    <a:p>
                      <a:pPr algn="ctr"/>
                      <a:endParaRPr lang="tr-TR" sz="1600" dirty="0"/>
                    </a:p>
                  </a:txBody>
                  <a:tcPr marL="121920" marR="121920" anchor="ctr"/>
                </a:tc>
                <a:tc>
                  <a:txBody>
                    <a:bodyPr/>
                    <a:lstStyle/>
                    <a:p>
                      <a:pPr algn="ctr" eaLnBrk="1" hangingPunct="1">
                        <a:spcBef>
                          <a:spcPct val="0"/>
                        </a:spcBef>
                        <a:buFontTx/>
                        <a:buNone/>
                      </a:pPr>
                      <a:r>
                        <a:rPr lang="tr-TR" altLang="tr-TR" sz="1600" dirty="0"/>
                        <a:t>Özel Eğitim ve Rehabilitasyon Merkezleri</a:t>
                      </a:r>
                    </a:p>
                    <a:p>
                      <a:pPr algn="ctr" eaLnBrk="1" hangingPunct="1">
                        <a:spcBef>
                          <a:spcPct val="0"/>
                        </a:spcBef>
                        <a:buFontTx/>
                        <a:buNone/>
                      </a:pPr>
                      <a:r>
                        <a:rPr lang="tr-TR" altLang="tr-TR" sz="1600" dirty="0"/>
                        <a:t> </a:t>
                      </a:r>
                    </a:p>
                    <a:p>
                      <a:pPr algn="ctr" eaLnBrk="1" hangingPunct="1">
                        <a:spcBef>
                          <a:spcPct val="0"/>
                        </a:spcBef>
                        <a:buFontTx/>
                        <a:buNone/>
                      </a:pPr>
                      <a:r>
                        <a:rPr lang="tr-TR" altLang="tr-TR" sz="1600" dirty="0">
                          <a:solidFill>
                            <a:srgbClr val="C00000"/>
                          </a:solidFill>
                        </a:rPr>
                        <a:t>MEİS</a:t>
                      </a:r>
                    </a:p>
                    <a:p>
                      <a:pPr algn="ctr" eaLnBrk="1" hangingPunct="1">
                        <a:spcBef>
                          <a:spcPct val="0"/>
                        </a:spcBef>
                        <a:buFontTx/>
                        <a:buNone/>
                      </a:pPr>
                      <a:r>
                        <a:rPr lang="tr-TR" altLang="tr-TR" sz="1600" dirty="0">
                          <a:solidFill>
                            <a:srgbClr val="C00000"/>
                          </a:solidFill>
                        </a:rPr>
                        <a:t>ÖZÜRLÜ BİREY MODÜLÜ</a:t>
                      </a:r>
                    </a:p>
                    <a:p>
                      <a:pPr algn="ctr"/>
                      <a:endParaRPr lang="tr-TR" sz="1600" dirty="0">
                        <a:solidFill>
                          <a:srgbClr val="C00000"/>
                        </a:solidFill>
                      </a:endParaRPr>
                    </a:p>
                  </a:txBody>
                  <a:tcPr marL="121920" marR="121920" anchor="ctr"/>
                </a:tc>
                <a:tc>
                  <a:txBody>
                    <a:bodyPr/>
                    <a:lstStyle/>
                    <a:p>
                      <a:pPr algn="ctr" eaLnBrk="1" hangingPunct="1">
                        <a:spcBef>
                          <a:spcPct val="0"/>
                        </a:spcBef>
                        <a:buFontTx/>
                        <a:buNone/>
                      </a:pPr>
                      <a:r>
                        <a:rPr lang="tr-TR" altLang="tr-TR" sz="1600" dirty="0"/>
                        <a:t>Özel Kurumlar</a:t>
                      </a:r>
                    </a:p>
                    <a:p>
                      <a:pPr algn="ctr" eaLnBrk="1" hangingPunct="1">
                        <a:spcBef>
                          <a:spcPct val="0"/>
                        </a:spcBef>
                        <a:buFontTx/>
                        <a:buNone/>
                      </a:pPr>
                      <a:r>
                        <a:rPr lang="tr-TR" altLang="tr-TR" sz="1600" dirty="0"/>
                        <a:t>(Dershaneler, MTSK,</a:t>
                      </a:r>
                    </a:p>
                    <a:p>
                      <a:pPr algn="ctr" eaLnBrk="1" hangingPunct="1">
                        <a:spcBef>
                          <a:spcPct val="0"/>
                        </a:spcBef>
                        <a:buFontTx/>
                        <a:buNone/>
                      </a:pPr>
                      <a:r>
                        <a:rPr lang="tr-TR" altLang="tr-TR" sz="1600" dirty="0"/>
                        <a:t>Özel Muhtelif Kurslar,</a:t>
                      </a:r>
                    </a:p>
                    <a:p>
                      <a:pPr algn="ctr" eaLnBrk="1" hangingPunct="1">
                        <a:spcBef>
                          <a:spcPct val="0"/>
                        </a:spcBef>
                        <a:buFontTx/>
                        <a:buNone/>
                      </a:pPr>
                      <a:r>
                        <a:rPr lang="tr-TR" altLang="tr-TR" sz="1600" dirty="0"/>
                        <a:t>Özel </a:t>
                      </a:r>
                      <a:r>
                        <a:rPr lang="tr-TR" altLang="tr-TR" sz="1600" dirty="0" err="1"/>
                        <a:t>Etüd</a:t>
                      </a:r>
                      <a:r>
                        <a:rPr lang="tr-TR" altLang="tr-TR" sz="1600" dirty="0"/>
                        <a:t> Eğitim Merkezleri)</a:t>
                      </a:r>
                    </a:p>
                    <a:p>
                      <a:pPr algn="ctr" eaLnBrk="1" hangingPunct="1">
                        <a:spcBef>
                          <a:spcPct val="0"/>
                        </a:spcBef>
                        <a:buFontTx/>
                        <a:buNone/>
                      </a:pPr>
                      <a:endParaRPr lang="tr-TR" altLang="tr-TR" sz="1600" dirty="0"/>
                    </a:p>
                    <a:p>
                      <a:pPr algn="ctr" eaLnBrk="1" hangingPunct="1">
                        <a:spcBef>
                          <a:spcPct val="0"/>
                        </a:spcBef>
                        <a:buFontTx/>
                        <a:buNone/>
                      </a:pPr>
                      <a:r>
                        <a:rPr lang="tr-TR" altLang="tr-TR" sz="1600" dirty="0">
                          <a:solidFill>
                            <a:srgbClr val="C00000"/>
                          </a:solidFill>
                        </a:rPr>
                        <a:t>MEİS</a:t>
                      </a:r>
                    </a:p>
                    <a:p>
                      <a:pPr algn="ctr"/>
                      <a:endParaRPr lang="tr-TR" sz="1600" dirty="0"/>
                    </a:p>
                  </a:txBody>
                  <a:tcPr marL="121920" marR="121920" anchor="ctr"/>
                </a:tc>
                <a:tc>
                  <a:txBody>
                    <a:bodyPr/>
                    <a:lstStyle/>
                    <a:p>
                      <a:pPr algn="ctr"/>
                      <a:endParaRPr lang="tr-TR" sz="1600" dirty="0"/>
                    </a:p>
                  </a:txBody>
                  <a:tcPr marL="121920" marR="121920" anchor="ctr"/>
                </a:tc>
                <a:extLst>
                  <a:ext uri="{0D108BD9-81ED-4DB2-BD59-A6C34878D82A}">
                    <a16:rowId xmlns="" xmlns:a16="http://schemas.microsoft.com/office/drawing/2014/main" val="10001"/>
                  </a:ext>
                </a:extLst>
              </a:tr>
            </a:tbl>
          </a:graphicData>
        </a:graphic>
      </p:graphicFrame>
      <p:sp>
        <p:nvSpPr>
          <p:cNvPr id="11" name="1 Başlık"/>
          <p:cNvSpPr>
            <a:spLocks noGrp="1"/>
          </p:cNvSpPr>
          <p:nvPr>
            <p:ph type="title"/>
          </p:nvPr>
        </p:nvSpPr>
        <p:spPr>
          <a:xfrm>
            <a:off x="1509804" y="191255"/>
            <a:ext cx="8608251" cy="908050"/>
          </a:xfrm>
        </p:spPr>
        <p:txBody>
          <a:bodyPr/>
          <a:lstStyle/>
          <a:p>
            <a:r>
              <a:rPr lang="tr-TR" altLang="tr-TR" sz="2800" b="1" dirty="0">
                <a:solidFill>
                  <a:schemeClr val="bg1"/>
                </a:solidFill>
              </a:rPr>
              <a:t>GİRİŞ YAPILACAK BİLGİLER VE MODÜLLER</a:t>
            </a:r>
          </a:p>
        </p:txBody>
      </p:sp>
    </p:spTree>
    <p:extLst>
      <p:ext uri="{BB962C8B-B14F-4D97-AF65-F5344CB8AC3E}">
        <p14:creationId xmlns:p14="http://schemas.microsoft.com/office/powerpoint/2010/main" val="1049356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56E70CED-CE68-48F5-9DC8-8373D8AC6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162891"/>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A627C7F2-7FF0-45B9-8B75-12F4EF2DA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2" y="-396989"/>
            <a:ext cx="1512125" cy="1956868"/>
          </a:xfrm>
          <a:prstGeom prst="rect">
            <a:avLst/>
          </a:prstGeom>
        </p:spPr>
      </p:pic>
      <p:sp>
        <p:nvSpPr>
          <p:cNvPr id="18" name="Rectangle 17">
            <a:extLst>
              <a:ext uri="{FF2B5EF4-FFF2-40B4-BE49-F238E27FC236}">
                <a16:creationId xmlns="" xmlns:a16="http://schemas.microsoft.com/office/drawing/2014/main" id="{E9002839-9FA9-4E25-943B-55BDF0768F12}"/>
              </a:ext>
            </a:extLst>
          </p:cNvPr>
          <p:cNvSpPr/>
          <p:nvPr/>
        </p:nvSpPr>
        <p:spPr>
          <a:xfrm>
            <a:off x="10338600" y="289057"/>
            <a:ext cx="1753589" cy="584775"/>
          </a:xfrm>
          <a:prstGeom prst="rect">
            <a:avLst/>
          </a:prstGeom>
        </p:spPr>
        <p:txBody>
          <a:bodyPr wrap="square">
            <a:spAutoFit/>
          </a:bodyPr>
          <a:lstStyle/>
          <a:p>
            <a:r>
              <a:rPr lang="en-US" sz="3200" b="1" dirty="0">
                <a:solidFill>
                  <a:schemeClr val="bg1"/>
                </a:solidFill>
              </a:rPr>
              <a:t>DİKKAT</a:t>
            </a:r>
            <a:endParaRPr lang="tr-TR" sz="3200" b="1" dirty="0">
              <a:solidFill>
                <a:schemeClr val="bg1"/>
              </a:solidFill>
            </a:endParaRPr>
          </a:p>
        </p:txBody>
      </p:sp>
      <p:sp>
        <p:nvSpPr>
          <p:cNvPr id="8" name="TextBox 4">
            <a:extLst>
              <a:ext uri="{FF2B5EF4-FFF2-40B4-BE49-F238E27FC236}">
                <a16:creationId xmlns="" xmlns:a16="http://schemas.microsoft.com/office/drawing/2014/main" id="{AAA6864B-EC05-4061-8B30-1CD6B127BC71}"/>
              </a:ext>
            </a:extLst>
          </p:cNvPr>
          <p:cNvSpPr txBox="1">
            <a:spLocks noChangeArrowheads="1"/>
          </p:cNvSpPr>
          <p:nvPr/>
        </p:nvSpPr>
        <p:spPr bwMode="auto">
          <a:xfrm>
            <a:off x="770549" y="6304037"/>
            <a:ext cx="50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tr-TR" altLang="tr-TR" sz="1200" dirty="0">
              <a:latin typeface="Century Gothic" panose="020B0502020202020204" pitchFamily="34" charset="0"/>
            </a:endParaRPr>
          </a:p>
        </p:txBody>
      </p:sp>
      <p:pic>
        <p:nvPicPr>
          <p:cNvPr id="9" name="Picture 8" descr="A close up of a logo&#10;&#10;Description automatically generated">
            <a:extLst>
              <a:ext uri="{FF2B5EF4-FFF2-40B4-BE49-F238E27FC236}">
                <a16:creationId xmlns="" xmlns:a16="http://schemas.microsoft.com/office/drawing/2014/main" id="{95BC5A10-9ADD-4540-85D7-1D0ACBB7F857}"/>
              </a:ext>
            </a:extLst>
          </p:cNvPr>
          <p:cNvPicPr>
            <a:picLocks noChangeAspect="1"/>
          </p:cNvPicPr>
          <p:nvPr/>
        </p:nvPicPr>
        <p:blipFill>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91619" y="5811361"/>
            <a:ext cx="991672" cy="1263167"/>
          </a:xfrm>
          <a:prstGeom prst="rect">
            <a:avLst/>
          </a:prstGeom>
          <a:ln>
            <a:noFill/>
          </a:ln>
          <a:effectLst>
            <a:outerShdw blurRad="292100" dist="139700" dir="2700000" algn="tl" rotWithShape="0">
              <a:srgbClr val="333333">
                <a:alpha val="65000"/>
              </a:srgbClr>
            </a:outerShdw>
          </a:effectLst>
        </p:spPr>
      </p:pic>
      <p:graphicFrame>
        <p:nvGraphicFramePr>
          <p:cNvPr id="10" name="Tablo 4"/>
          <p:cNvGraphicFramePr>
            <a:graphicFrameLocks noGrp="1"/>
          </p:cNvGraphicFramePr>
          <p:nvPr>
            <p:extLst>
              <p:ext uri="{D42A27DB-BD31-4B8C-83A1-F6EECF244321}">
                <p14:modId xmlns:p14="http://schemas.microsoft.com/office/powerpoint/2010/main" val="2536575458"/>
              </p:ext>
            </p:extLst>
          </p:nvPr>
        </p:nvGraphicFramePr>
        <p:xfrm>
          <a:off x="260060" y="1269382"/>
          <a:ext cx="11669085" cy="4746327"/>
        </p:xfrm>
        <a:graphic>
          <a:graphicData uri="http://schemas.openxmlformats.org/drawingml/2006/table">
            <a:tbl>
              <a:tblPr firstRow="1" bandRow="1">
                <a:tableStyleId>{00A15C55-8517-42AA-B614-E9B94910E393}</a:tableStyleId>
              </a:tblPr>
              <a:tblGrid>
                <a:gridCol w="4667635">
                  <a:extLst>
                    <a:ext uri="{9D8B030D-6E8A-4147-A177-3AD203B41FA5}">
                      <a16:colId xmlns="" xmlns:a16="http://schemas.microsoft.com/office/drawing/2014/main" val="20000"/>
                    </a:ext>
                  </a:extLst>
                </a:gridCol>
                <a:gridCol w="3809786">
                  <a:extLst>
                    <a:ext uri="{9D8B030D-6E8A-4147-A177-3AD203B41FA5}">
                      <a16:colId xmlns="" xmlns:a16="http://schemas.microsoft.com/office/drawing/2014/main" val="20001"/>
                    </a:ext>
                  </a:extLst>
                </a:gridCol>
                <a:gridCol w="3191664">
                  <a:extLst>
                    <a:ext uri="{9D8B030D-6E8A-4147-A177-3AD203B41FA5}">
                      <a16:colId xmlns="" xmlns:a16="http://schemas.microsoft.com/office/drawing/2014/main" val="20002"/>
                    </a:ext>
                  </a:extLst>
                </a:gridCol>
              </a:tblGrid>
              <a:tr h="525410">
                <a:tc>
                  <a:txBody>
                    <a:bodyPr/>
                    <a:lstStyle/>
                    <a:p>
                      <a:pPr algn="ctr"/>
                      <a:r>
                        <a:rPr lang="tr-TR" sz="2000" dirty="0"/>
                        <a:t>Kurumlar</a:t>
                      </a:r>
                      <a:endParaRPr lang="tr-TR" sz="2000" dirty="0">
                        <a:solidFill>
                          <a:srgbClr val="FF0000"/>
                        </a:solidFill>
                      </a:endParaRPr>
                    </a:p>
                  </a:txBody>
                  <a:tcPr marL="121924" marR="121924" marT="45713" marB="45713" anchor="ctr"/>
                </a:tc>
                <a:tc>
                  <a:txBody>
                    <a:bodyPr/>
                    <a:lstStyle/>
                    <a:p>
                      <a:pPr algn="ctr"/>
                      <a:r>
                        <a:rPr lang="tr-TR" sz="2000" dirty="0"/>
                        <a:t> Giriş Yapılan Bilgiler</a:t>
                      </a:r>
                      <a:endParaRPr lang="tr-TR" sz="2000" dirty="0">
                        <a:solidFill>
                          <a:srgbClr val="FF0000"/>
                        </a:solidFill>
                      </a:endParaRPr>
                    </a:p>
                  </a:txBody>
                  <a:tcPr marL="121924" marR="121924" marT="45713" marB="45713" anchor="ctr"/>
                </a:tc>
                <a:tc>
                  <a:txBody>
                    <a:bodyPr/>
                    <a:lstStyle/>
                    <a:p>
                      <a:pPr algn="ctr"/>
                      <a:r>
                        <a:rPr lang="tr-TR" sz="2000" dirty="0"/>
                        <a:t>Giriş Yapılacak</a:t>
                      </a:r>
                      <a:r>
                        <a:rPr lang="tr-TR" sz="2000" baseline="0" dirty="0"/>
                        <a:t> Modül</a:t>
                      </a:r>
                      <a:endParaRPr lang="tr-TR" sz="2000" dirty="0">
                        <a:solidFill>
                          <a:srgbClr val="FF0000"/>
                        </a:solidFill>
                      </a:endParaRPr>
                    </a:p>
                  </a:txBody>
                  <a:tcPr marL="121924" marR="121924" marT="45713" marB="45713" anchor="ctr"/>
                </a:tc>
                <a:extLst>
                  <a:ext uri="{0D108BD9-81ED-4DB2-BD59-A6C34878D82A}">
                    <a16:rowId xmlns="" xmlns:a16="http://schemas.microsoft.com/office/drawing/2014/main" val="10000"/>
                  </a:ext>
                </a:extLst>
              </a:tr>
              <a:tr h="554806">
                <a:tc>
                  <a:txBody>
                    <a:bodyPr/>
                    <a:lstStyle/>
                    <a:p>
                      <a:pPr algn="ctr"/>
                      <a:r>
                        <a:rPr lang="tr-TR" sz="1600" dirty="0"/>
                        <a:t>Tüm</a:t>
                      </a:r>
                      <a:r>
                        <a:rPr lang="tr-TR" sz="1600" baseline="0" dirty="0"/>
                        <a:t> Örgün Eğitim kurumları</a:t>
                      </a:r>
                    </a:p>
                    <a:p>
                      <a:pPr algn="ctr"/>
                      <a:r>
                        <a:rPr lang="tr-TR" sz="1600" baseline="0" dirty="0"/>
                        <a:t> (Anaokulu, ilkokul, ortaokul, lise)</a:t>
                      </a:r>
                      <a:endParaRPr lang="tr-TR" sz="1600" dirty="0"/>
                    </a:p>
                  </a:txBody>
                  <a:tcPr marL="121924" marR="121924" marT="45713" marB="45713" anchor="ctr"/>
                </a:tc>
                <a:tc>
                  <a:txBody>
                    <a:bodyPr/>
                    <a:lstStyle/>
                    <a:p>
                      <a:pPr algn="ctr"/>
                      <a:r>
                        <a:rPr lang="tr-TR" sz="1800" baseline="0" dirty="0">
                          <a:solidFill>
                            <a:srgbClr val="FF0000"/>
                          </a:solidFill>
                        </a:rPr>
                        <a:t>Öğrenci ve  Bina Bilgileri</a:t>
                      </a:r>
                      <a:endParaRPr lang="tr-TR" sz="1800" dirty="0">
                        <a:solidFill>
                          <a:srgbClr val="FF0000"/>
                        </a:solidFill>
                      </a:endParaRPr>
                    </a:p>
                  </a:txBody>
                  <a:tcPr marL="121924" marR="121924" marT="45713" marB="45713" anchor="ctr"/>
                </a:tc>
                <a:tc>
                  <a:txBody>
                    <a:bodyPr/>
                    <a:lstStyle/>
                    <a:p>
                      <a:pPr algn="ctr"/>
                      <a:r>
                        <a:rPr lang="tr-TR" sz="2000" dirty="0">
                          <a:solidFill>
                            <a:srgbClr val="002060"/>
                          </a:solidFill>
                        </a:rPr>
                        <a:t>MEİS</a:t>
                      </a:r>
                    </a:p>
                  </a:txBody>
                  <a:tcPr marL="121924" marR="121924" marT="45713" marB="45713" anchor="ctr"/>
                </a:tc>
                <a:extLst>
                  <a:ext uri="{0D108BD9-81ED-4DB2-BD59-A6C34878D82A}">
                    <a16:rowId xmlns="" xmlns:a16="http://schemas.microsoft.com/office/drawing/2014/main" val="10001"/>
                  </a:ext>
                </a:extLst>
              </a:tr>
              <a:tr h="554806">
                <a:tc>
                  <a:txBody>
                    <a:bodyPr/>
                    <a:lstStyle/>
                    <a:p>
                      <a:pPr algn="ctr"/>
                      <a:r>
                        <a:rPr lang="tr-TR" sz="1600" dirty="0"/>
                        <a:t>Tüm Eğitim</a:t>
                      </a:r>
                      <a:r>
                        <a:rPr lang="tr-TR" sz="1600" baseline="0" dirty="0"/>
                        <a:t> ve Öğretim Kurumları </a:t>
                      </a:r>
                    </a:p>
                    <a:p>
                      <a:pPr algn="ctr"/>
                      <a:r>
                        <a:rPr lang="tr-TR" sz="1600" baseline="0" dirty="0"/>
                        <a:t>(Örgün ve Yaygın)</a:t>
                      </a:r>
                      <a:endParaRPr lang="tr-TR" sz="1600" dirty="0"/>
                    </a:p>
                  </a:txBody>
                  <a:tcPr marL="121924" marR="121924" marT="45713" marB="45713" anchor="ctr"/>
                </a:tc>
                <a:tc>
                  <a:txBody>
                    <a:bodyPr/>
                    <a:lstStyle/>
                    <a:p>
                      <a:pPr algn="ctr"/>
                      <a:r>
                        <a:rPr lang="tr-TR" sz="1800" dirty="0">
                          <a:solidFill>
                            <a:srgbClr val="FF0000"/>
                          </a:solidFill>
                        </a:rPr>
                        <a:t>Eğitim Olanakları</a:t>
                      </a:r>
                      <a:r>
                        <a:rPr lang="tr-TR" sz="1800" baseline="0" dirty="0">
                          <a:solidFill>
                            <a:srgbClr val="FF0000"/>
                          </a:solidFill>
                        </a:rPr>
                        <a:t> Bilgileri</a:t>
                      </a:r>
                      <a:endParaRPr lang="tr-TR" sz="1800" dirty="0">
                        <a:solidFill>
                          <a:srgbClr val="FF0000"/>
                        </a:solidFill>
                      </a:endParaRPr>
                    </a:p>
                  </a:txBody>
                  <a:tcPr marL="121924" marR="121924" marT="45713" marB="45713" anchor="ctr"/>
                </a:tc>
                <a:tc>
                  <a:txBody>
                    <a:bodyPr/>
                    <a:lstStyle/>
                    <a:p>
                      <a:pPr algn="ctr"/>
                      <a:r>
                        <a:rPr lang="tr-TR" sz="2000" dirty="0">
                          <a:solidFill>
                            <a:srgbClr val="002060"/>
                          </a:solidFill>
                        </a:rPr>
                        <a:t>MEİS</a:t>
                      </a:r>
                    </a:p>
                  </a:txBody>
                  <a:tcPr marL="121924" marR="121924" marT="45713" marB="45713" anchor="ctr"/>
                </a:tc>
                <a:extLst>
                  <a:ext uri="{0D108BD9-81ED-4DB2-BD59-A6C34878D82A}">
                    <a16:rowId xmlns="" xmlns:a16="http://schemas.microsoft.com/office/drawing/2014/main" val="10002"/>
                  </a:ext>
                </a:extLst>
              </a:tr>
              <a:tr h="554806">
                <a:tc>
                  <a:txBody>
                    <a:bodyPr/>
                    <a:lstStyle/>
                    <a:p>
                      <a:pPr algn="ctr"/>
                      <a:r>
                        <a:rPr lang="tr-TR" sz="1600" dirty="0"/>
                        <a:t>Halk Eğitim Merkezi ve </a:t>
                      </a:r>
                    </a:p>
                    <a:p>
                      <a:pPr algn="ctr"/>
                      <a:r>
                        <a:rPr lang="tr-TR" sz="1600" dirty="0"/>
                        <a:t>Mesleki Eğitim Merkezleri</a:t>
                      </a:r>
                    </a:p>
                  </a:txBody>
                  <a:tcPr marL="121924" marR="121924" marT="45713" marB="45713" anchor="ctr"/>
                </a:tc>
                <a:tc>
                  <a:txBody>
                    <a:bodyPr/>
                    <a:lstStyle/>
                    <a:p>
                      <a:pPr algn="ctr"/>
                      <a:r>
                        <a:rPr lang="tr-TR" sz="1800" dirty="0">
                          <a:solidFill>
                            <a:srgbClr val="FF0000"/>
                          </a:solidFill>
                        </a:rPr>
                        <a:t>Öğrenci ve Bina Bilgileri</a:t>
                      </a:r>
                    </a:p>
                  </a:txBody>
                  <a:tcPr marL="121924" marR="121924" marT="45713" marB="45713" anchor="ctr"/>
                </a:tc>
                <a:tc>
                  <a:txBody>
                    <a:bodyPr/>
                    <a:lstStyle/>
                    <a:p>
                      <a:pPr algn="ctr"/>
                      <a:r>
                        <a:rPr lang="tr-TR" sz="2000" dirty="0">
                          <a:solidFill>
                            <a:srgbClr val="002060"/>
                          </a:solidFill>
                        </a:rPr>
                        <a:t>E-YAYGIN</a:t>
                      </a:r>
                    </a:p>
                  </a:txBody>
                  <a:tcPr marL="121924" marR="121924" marT="45713" marB="45713" anchor="ctr"/>
                </a:tc>
                <a:extLst>
                  <a:ext uri="{0D108BD9-81ED-4DB2-BD59-A6C34878D82A}">
                    <a16:rowId xmlns="" xmlns:a16="http://schemas.microsoft.com/office/drawing/2014/main" val="10003"/>
                  </a:ext>
                </a:extLst>
              </a:tr>
              <a:tr h="554806">
                <a:tc>
                  <a:txBody>
                    <a:bodyPr/>
                    <a:lstStyle/>
                    <a:p>
                      <a:pPr algn="ctr"/>
                      <a:r>
                        <a:rPr lang="tr-TR" sz="1600" dirty="0"/>
                        <a:t>İkili Mesleki Eğitim Merkezleri </a:t>
                      </a:r>
                    </a:p>
                    <a:p>
                      <a:pPr algn="ctr"/>
                      <a:r>
                        <a:rPr lang="tr-TR" sz="1600" dirty="0"/>
                        <a:t>(Mesleki ve Teknik Eğitim Gen. </a:t>
                      </a:r>
                      <a:r>
                        <a:rPr lang="tr-TR" sz="1600" dirty="0" err="1"/>
                        <a:t>Müd</a:t>
                      </a:r>
                      <a:r>
                        <a:rPr lang="tr-TR" sz="1600" dirty="0"/>
                        <a:t>.)</a:t>
                      </a:r>
                    </a:p>
                  </a:txBody>
                  <a:tcPr marL="121924" marR="121924" marT="45713" marB="45713" anchor="ctr"/>
                </a:tc>
                <a:tc>
                  <a:txBody>
                    <a:bodyPr/>
                    <a:lstStyle/>
                    <a:p>
                      <a:pPr algn="ctr"/>
                      <a:r>
                        <a:rPr lang="tr-TR" sz="1800" dirty="0">
                          <a:solidFill>
                            <a:srgbClr val="FF0000"/>
                          </a:solidFill>
                        </a:rPr>
                        <a:t>Tüm Bilgileri</a:t>
                      </a:r>
                    </a:p>
                  </a:txBody>
                  <a:tcPr marL="121924" marR="121924" marT="45713" marB="45713" anchor="ctr"/>
                </a:tc>
                <a:tc>
                  <a:txBody>
                    <a:bodyPr/>
                    <a:lstStyle/>
                    <a:p>
                      <a:pPr algn="ctr"/>
                      <a:r>
                        <a:rPr lang="tr-TR" sz="2000" dirty="0">
                          <a:solidFill>
                            <a:srgbClr val="002060"/>
                          </a:solidFill>
                        </a:rPr>
                        <a:t>MEİS</a:t>
                      </a:r>
                    </a:p>
                  </a:txBody>
                  <a:tcPr marL="121924" marR="121924" marT="45713" marB="45713" anchor="ctr"/>
                </a:tc>
                <a:extLst>
                  <a:ext uri="{0D108BD9-81ED-4DB2-BD59-A6C34878D82A}">
                    <a16:rowId xmlns="" xmlns:a16="http://schemas.microsoft.com/office/drawing/2014/main" val="10004"/>
                  </a:ext>
                </a:extLst>
              </a:tr>
              <a:tr h="613208">
                <a:tc>
                  <a:txBody>
                    <a:bodyPr/>
                    <a:lstStyle/>
                    <a:p>
                      <a:pPr algn="ctr"/>
                      <a:r>
                        <a:rPr lang="tr-TR" sz="1600" dirty="0"/>
                        <a:t>Öğretmenevi, Akşam Sanat Okulu, Eğitim Merkezi ve Sosyal Tesisleri</a:t>
                      </a:r>
                    </a:p>
                  </a:txBody>
                  <a:tcPr marL="121924" marR="121924" marT="45713" marB="45713" anchor="ctr"/>
                </a:tc>
                <a:tc>
                  <a:txBody>
                    <a:bodyPr/>
                    <a:lstStyle/>
                    <a:p>
                      <a:pPr algn="ctr"/>
                      <a:r>
                        <a:rPr lang="tr-TR" sz="1800" dirty="0">
                          <a:solidFill>
                            <a:srgbClr val="FF0000"/>
                          </a:solidFill>
                        </a:rPr>
                        <a:t>Yatak kapasite</a:t>
                      </a:r>
                      <a:r>
                        <a:rPr lang="tr-TR" sz="1800" baseline="0" dirty="0">
                          <a:solidFill>
                            <a:srgbClr val="FF0000"/>
                          </a:solidFill>
                        </a:rPr>
                        <a:t> sayıları</a:t>
                      </a:r>
                      <a:endParaRPr lang="tr-TR" sz="1800" dirty="0">
                        <a:solidFill>
                          <a:srgbClr val="FF0000"/>
                        </a:solidFill>
                      </a:endParaRPr>
                    </a:p>
                    <a:p>
                      <a:pPr algn="ctr"/>
                      <a:endParaRPr lang="tr-TR" sz="1800" dirty="0">
                        <a:solidFill>
                          <a:srgbClr val="FF0000"/>
                        </a:solidFill>
                      </a:endParaRPr>
                    </a:p>
                  </a:txBody>
                  <a:tcPr marL="121924" marR="121924" marT="45713" marB="45713" anchor="ctr"/>
                </a:tc>
                <a:tc>
                  <a:txBody>
                    <a:bodyPr/>
                    <a:lstStyle/>
                    <a:p>
                      <a:pPr algn="ctr"/>
                      <a:r>
                        <a:rPr lang="tr-TR" sz="2000" dirty="0">
                          <a:solidFill>
                            <a:srgbClr val="002060"/>
                          </a:solidFill>
                        </a:rPr>
                        <a:t>MEİS</a:t>
                      </a:r>
                    </a:p>
                  </a:txBody>
                  <a:tcPr marL="121924" marR="121924" marT="45713" marB="45713" anchor="ctr"/>
                </a:tc>
                <a:extLst>
                  <a:ext uri="{0D108BD9-81ED-4DB2-BD59-A6C34878D82A}">
                    <a16:rowId xmlns="" xmlns:a16="http://schemas.microsoft.com/office/drawing/2014/main" val="10005"/>
                  </a:ext>
                </a:extLst>
              </a:tr>
              <a:tr h="554806">
                <a:tc>
                  <a:txBody>
                    <a:bodyPr/>
                    <a:lstStyle/>
                    <a:p>
                      <a:pPr algn="ctr"/>
                      <a:r>
                        <a:rPr lang="tr-TR" sz="1600" dirty="0"/>
                        <a:t>Sağlık Müdürlüğü, PTT, Belediye vb. bünyesindeki</a:t>
                      </a:r>
                      <a:r>
                        <a:rPr lang="tr-TR" sz="1600" baseline="0" dirty="0"/>
                        <a:t> o</a:t>
                      </a:r>
                      <a:r>
                        <a:rPr lang="tr-TR" sz="1600" dirty="0"/>
                        <a:t>kul öncesi kurumlar</a:t>
                      </a:r>
                    </a:p>
                  </a:txBody>
                  <a:tcPr marL="121924" marR="121924" marT="45713" marB="45713" anchor="ctr"/>
                </a:tc>
                <a:tc>
                  <a:txBody>
                    <a:bodyPr/>
                    <a:lstStyle/>
                    <a:p>
                      <a:pPr algn="ctr"/>
                      <a:r>
                        <a:rPr lang="tr-TR" sz="1800" dirty="0">
                          <a:solidFill>
                            <a:srgbClr val="FF0000"/>
                          </a:solidFill>
                        </a:rPr>
                        <a:t>Eğitim</a:t>
                      </a:r>
                      <a:r>
                        <a:rPr lang="tr-TR" sz="1800" baseline="0" dirty="0">
                          <a:solidFill>
                            <a:srgbClr val="FF0000"/>
                          </a:solidFill>
                        </a:rPr>
                        <a:t> gören </a:t>
                      </a:r>
                      <a:r>
                        <a:rPr lang="tr-TR" sz="1800" dirty="0">
                          <a:solidFill>
                            <a:srgbClr val="FF0000"/>
                          </a:solidFill>
                        </a:rPr>
                        <a:t>çocuk sayıları</a:t>
                      </a:r>
                    </a:p>
                  </a:txBody>
                  <a:tcPr marL="121924" marR="121924" marT="45713" marB="45713" anchor="ctr"/>
                </a:tc>
                <a:tc>
                  <a:txBody>
                    <a:bodyPr/>
                    <a:lstStyle/>
                    <a:p>
                      <a:pPr algn="ctr"/>
                      <a:r>
                        <a:rPr lang="tr-TR" sz="2000" dirty="0">
                          <a:solidFill>
                            <a:srgbClr val="002060"/>
                          </a:solidFill>
                        </a:rPr>
                        <a:t>MEİS</a:t>
                      </a:r>
                    </a:p>
                  </a:txBody>
                  <a:tcPr marL="121924" marR="121924" marT="45713" marB="45713" anchor="ctr"/>
                </a:tc>
                <a:extLst>
                  <a:ext uri="{0D108BD9-81ED-4DB2-BD59-A6C34878D82A}">
                    <a16:rowId xmlns="" xmlns:a16="http://schemas.microsoft.com/office/drawing/2014/main" val="10006"/>
                  </a:ext>
                </a:extLst>
              </a:tr>
              <a:tr h="685321">
                <a:tc>
                  <a:txBody>
                    <a:bodyPr/>
                    <a:lstStyle/>
                    <a:p>
                      <a:pPr algn="ctr"/>
                      <a:r>
                        <a:rPr lang="tr-TR" sz="1600" dirty="0"/>
                        <a:t>Yaygın Eğitim Kapsamındaki Özel Özel</a:t>
                      </a:r>
                      <a:r>
                        <a:rPr lang="tr-TR" sz="1600" baseline="0" dirty="0"/>
                        <a:t> E</a:t>
                      </a:r>
                      <a:r>
                        <a:rPr lang="tr-TR" sz="1600" dirty="0"/>
                        <a:t>ğitim Okulları</a:t>
                      </a:r>
                    </a:p>
                  </a:txBody>
                  <a:tcPr marL="121924" marR="121924" marT="45713" marB="45713" anchor="ctr"/>
                </a:tc>
                <a:tc>
                  <a:txBody>
                    <a:bodyPr/>
                    <a:lstStyle/>
                    <a:p>
                      <a:pPr algn="ctr"/>
                      <a:r>
                        <a:rPr lang="tr-TR" sz="1800" dirty="0">
                          <a:solidFill>
                            <a:srgbClr val="FF0000"/>
                          </a:solidFill>
                        </a:rPr>
                        <a:t>Bina Bilgileri, Eğitim Olanakları ve Personel Durumu Bilgileri</a:t>
                      </a:r>
                    </a:p>
                  </a:txBody>
                  <a:tcPr marL="121924" marR="121924" marT="45713" marB="45713" anchor="ctr"/>
                </a:tc>
                <a:tc>
                  <a:txBody>
                    <a:bodyPr/>
                    <a:lstStyle/>
                    <a:p>
                      <a:pPr algn="ctr"/>
                      <a:r>
                        <a:rPr lang="tr-TR" sz="2000" dirty="0">
                          <a:solidFill>
                            <a:srgbClr val="002060"/>
                          </a:solidFill>
                        </a:rPr>
                        <a:t>MEİS</a:t>
                      </a:r>
                    </a:p>
                  </a:txBody>
                  <a:tcPr marL="121924" marR="121924" marT="45713" marB="45713" anchor="ctr"/>
                </a:tc>
                <a:extLst>
                  <a:ext uri="{0D108BD9-81ED-4DB2-BD59-A6C34878D82A}">
                    <a16:rowId xmlns="" xmlns:a16="http://schemas.microsoft.com/office/drawing/2014/main" val="10007"/>
                  </a:ext>
                </a:extLst>
              </a:tr>
            </a:tbl>
          </a:graphicData>
        </a:graphic>
      </p:graphicFrame>
      <p:sp>
        <p:nvSpPr>
          <p:cNvPr id="11" name="1 Başlık"/>
          <p:cNvSpPr>
            <a:spLocks noGrp="1"/>
          </p:cNvSpPr>
          <p:nvPr>
            <p:ph type="title"/>
          </p:nvPr>
        </p:nvSpPr>
        <p:spPr>
          <a:xfrm>
            <a:off x="1526582" y="174476"/>
            <a:ext cx="8608251" cy="908050"/>
          </a:xfrm>
        </p:spPr>
        <p:txBody>
          <a:bodyPr/>
          <a:lstStyle/>
          <a:p>
            <a:r>
              <a:rPr lang="tr-TR" altLang="tr-TR" sz="2800" b="1" dirty="0">
                <a:solidFill>
                  <a:schemeClr val="bg1"/>
                </a:solidFill>
              </a:rPr>
              <a:t>GİRİŞ YAPILACAK BİLGİLER VE MODÜLLER</a:t>
            </a:r>
          </a:p>
        </p:txBody>
      </p:sp>
    </p:spTree>
    <p:extLst>
      <p:ext uri="{BB962C8B-B14F-4D97-AF65-F5344CB8AC3E}">
        <p14:creationId xmlns:p14="http://schemas.microsoft.com/office/powerpoint/2010/main" val="35001180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TotalTime>
  <Words>1755</Words>
  <Application>Microsoft Office PowerPoint</Application>
  <PresentationFormat>Özel</PresentationFormat>
  <Paragraphs>407</Paragraphs>
  <Slides>59</Slides>
  <Notes>0</Notes>
  <HiddenSlides>0</HiddenSlides>
  <MMClips>0</MMClips>
  <ScaleCrop>false</ScaleCrop>
  <HeadingPairs>
    <vt:vector size="4" baseType="variant">
      <vt:variant>
        <vt:lpstr>Tema</vt:lpstr>
      </vt:variant>
      <vt:variant>
        <vt:i4>1</vt:i4>
      </vt:variant>
      <vt:variant>
        <vt:lpstr>Slayt Başlıkları</vt:lpstr>
      </vt:variant>
      <vt:variant>
        <vt:i4>59</vt:i4>
      </vt:variant>
    </vt:vector>
  </HeadingPairs>
  <TitlesOfParts>
    <vt:vector size="60" baseType="lpstr">
      <vt:lpstr>Office Theme</vt:lpstr>
      <vt:lpstr>PowerPoint Sunusu</vt:lpstr>
      <vt:lpstr>PowerPoint Sunusu</vt:lpstr>
      <vt:lpstr>PowerPoint Sunusu</vt:lpstr>
      <vt:lpstr>PowerPoint Sunusu</vt:lpstr>
      <vt:lpstr>PowerPoint Sunusu</vt:lpstr>
      <vt:lpstr>PowerPoint Sunusu</vt:lpstr>
      <vt:lpstr>PowerPoint Sunusu</vt:lpstr>
      <vt:lpstr>GİRİŞ YAPILACAK BİLGİLER VE MODÜLLER</vt:lpstr>
      <vt:lpstr>GİRİŞ YAPILACAK BİLGİLER VE MODÜLLER</vt:lpstr>
      <vt:lpstr>GİRİŞ YAPILACAK BİLGİLER VE MODÜLLER</vt:lpstr>
      <vt:lpstr>GİRİŞ YAPILACAK BİLGİLER VE MODÜLLER</vt:lpstr>
      <vt:lpstr>GİRİŞ YAPILACAK BİLGİLER VE MODÜLLER</vt:lpstr>
      <vt:lpstr>GİRİŞ YAPILACAK BİLGİLER VE MODÜLLER</vt:lpstr>
      <vt:lpstr>GİRİŞ YAPILACAK BİLGİLER VE MODÜLLER</vt:lpstr>
      <vt:lpstr>GİRİŞ YAPILACAK BİLGİLER VE MODÜLLER</vt:lpstr>
      <vt:lpstr>PowerPoint Sunusu</vt:lpstr>
      <vt:lpstr>ÖZET</vt:lpstr>
      <vt:lpstr>ÖZET</vt:lpstr>
      <vt:lpstr>ÖZET</vt:lpstr>
      <vt:lpstr>GİRİŞ YAPILACAK MODÜL BAŞLIKLARI</vt:lpstr>
      <vt:lpstr>GİRİŞ YAPILACAK MODÜL BAŞLIKLARI</vt:lpstr>
      <vt:lpstr>GİRİŞ YAPILACAK MODÜL BAŞLIKLARI</vt:lpstr>
      <vt:lpstr>GİRİŞ YAPILACAK MODÜL BAŞLIKLARI</vt:lpstr>
      <vt:lpstr>GİRİŞ YAPILACAK MODÜL BAŞLIKLARI</vt:lpstr>
      <vt:lpstr>GİRİŞ YAPILACAK MODÜL BAŞLIKLARI</vt:lpstr>
      <vt:lpstr>GİRİŞ YAPILACAK MODÜL BAŞLIKLARI</vt:lpstr>
      <vt:lpstr>GİRİŞ YAPILACAK MODÜL BAŞLIKLARI</vt:lpstr>
      <vt:lpstr>GİRİŞ YAPILACAK MODÜL BAŞLIKLARI</vt:lpstr>
      <vt:lpstr>GİRİŞ YAPILACAK MODÜL BAŞLIKLARI</vt:lpstr>
      <vt:lpstr>GİRİŞ YAPILACAK MODÜL BAŞLIKLARI</vt:lpstr>
      <vt:lpstr>PowerPoint Sunusu</vt:lpstr>
      <vt:lpstr>VERİ GİRİŞ İŞLEMLERİNİN YAPILACAĞI MODÜLLER</vt:lpstr>
      <vt:lpstr>Mebbis Modülü</vt:lpstr>
      <vt:lpstr>Mebbis Modülü</vt:lpstr>
      <vt:lpstr>Bina Sahibi ve Tahsisli Kurum</vt:lpstr>
      <vt:lpstr>Mebbis Modülü</vt:lpstr>
      <vt:lpstr>Mebbis Modülü</vt:lpstr>
      <vt:lpstr>Mebbis Modülü</vt:lpstr>
      <vt:lpstr>Mebbis Modülü</vt:lpstr>
      <vt:lpstr>Mebbis Modülü</vt:lpstr>
      <vt:lpstr>Mebbis Modülü</vt:lpstr>
      <vt:lpstr>Mebbis Modülü</vt:lpstr>
      <vt:lpstr>Mebbis Modülü</vt:lpstr>
      <vt:lpstr>Mebbis Modülü</vt:lpstr>
      <vt:lpstr>Mebbis Modülü</vt:lpstr>
      <vt:lpstr>Mebbis Modülü</vt:lpstr>
      <vt:lpstr>Tahsis Durumu – Bina Kullanımı</vt:lpstr>
      <vt:lpstr>Bina Kullanımı (Derslik Sayısı)</vt:lpstr>
      <vt:lpstr>Mebbis Modülü</vt:lpstr>
      <vt:lpstr>MEİS Modülü</vt:lpstr>
      <vt:lpstr>MEİS Modülü</vt:lpstr>
      <vt:lpstr>MEİS Modülü</vt:lpstr>
      <vt:lpstr>MEİS Modülü</vt:lpstr>
      <vt:lpstr>MEİS Modülü</vt:lpstr>
      <vt:lpstr>MEİS Modülü</vt:lpstr>
      <vt:lpstr>MEİS Modülü</vt:lpstr>
      <vt:lpstr>Meis Modülü</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ilhan KAKIRMAN</dc:creator>
  <cp:lastModifiedBy>Windows Kullanıcısı</cp:lastModifiedBy>
  <cp:revision>33</cp:revision>
  <dcterms:created xsi:type="dcterms:W3CDTF">2019-07-16T11:12:57Z</dcterms:created>
  <dcterms:modified xsi:type="dcterms:W3CDTF">2019-12-04T08:24:24Z</dcterms:modified>
</cp:coreProperties>
</file>